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IBM Plex Sans" panose="020B0503050203000203"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Bold" panose="00000800000000000000" charset="0"/>
      <p:regular r:id="rId34"/>
    </p:embeddedFont>
    <p:embeddedFont>
      <p:font typeface="Open Sans Light" panose="020B0306030504020204" pitchFamily="34" charset="0"/>
      <p:regular r:id="rId35"/>
      <p:italic r:id="rId36"/>
    </p:embeddedFont>
    <p:embeddedFont>
      <p:font typeface="Rubrik" panose="02000503000000020004" charset="0"/>
      <p:regular r:id="rId37"/>
    </p:embeddedFont>
    <p:embeddedFont>
      <p:font typeface="Rubrik Bol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B9DCB0-4D64-4AB4-9EFB-CEBA28354CFD}" v="1" dt="2025-02-27T16:33:10.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2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cio, Robin" userId="d18f53e6-ec02-4c42-9b40-cc2dffac39db" providerId="ADAL" clId="{3FB9DCB0-4D64-4AB4-9EFB-CEBA28354CFD}"/>
    <pc:docChg chg="undo custSel modSld">
      <pc:chgData name="Miccio, Robin" userId="d18f53e6-ec02-4c42-9b40-cc2dffac39db" providerId="ADAL" clId="{3FB9DCB0-4D64-4AB4-9EFB-CEBA28354CFD}" dt="2025-02-27T19:28:48.004" v="483" actId="33524"/>
      <pc:docMkLst>
        <pc:docMk/>
      </pc:docMkLst>
      <pc:sldChg chg="modTransition modNotesTx">
        <pc:chgData name="Miccio, Robin" userId="d18f53e6-ec02-4c42-9b40-cc2dffac39db" providerId="ADAL" clId="{3FB9DCB0-4D64-4AB4-9EFB-CEBA28354CFD}" dt="2025-02-27T16:33:10.865" v="301"/>
        <pc:sldMkLst>
          <pc:docMk/>
          <pc:sldMk cId="0" sldId="256"/>
        </pc:sldMkLst>
      </pc:sldChg>
      <pc:sldChg chg="modTransition modNotesTx">
        <pc:chgData name="Miccio, Robin" userId="d18f53e6-ec02-4c42-9b40-cc2dffac39db" providerId="ADAL" clId="{3FB9DCB0-4D64-4AB4-9EFB-CEBA28354CFD}" dt="2025-02-27T16:33:10.865" v="301"/>
        <pc:sldMkLst>
          <pc:docMk/>
          <pc:sldMk cId="0" sldId="257"/>
        </pc:sldMkLst>
      </pc:sldChg>
      <pc:sldChg chg="modTransition modNotesTx">
        <pc:chgData name="Miccio, Robin" userId="d18f53e6-ec02-4c42-9b40-cc2dffac39db" providerId="ADAL" clId="{3FB9DCB0-4D64-4AB4-9EFB-CEBA28354CFD}" dt="2025-02-27T16:34:13.176" v="443" actId="20577"/>
        <pc:sldMkLst>
          <pc:docMk/>
          <pc:sldMk cId="0" sldId="258"/>
        </pc:sldMkLst>
      </pc:sldChg>
      <pc:sldChg chg="modSp mod modTransition modNotesTx">
        <pc:chgData name="Miccio, Robin" userId="d18f53e6-ec02-4c42-9b40-cc2dffac39db" providerId="ADAL" clId="{3FB9DCB0-4D64-4AB4-9EFB-CEBA28354CFD}" dt="2025-02-27T16:33:10.865" v="301"/>
        <pc:sldMkLst>
          <pc:docMk/>
          <pc:sldMk cId="0" sldId="259"/>
        </pc:sldMkLst>
        <pc:spChg chg="mod">
          <ac:chgData name="Miccio, Robin" userId="d18f53e6-ec02-4c42-9b40-cc2dffac39db" providerId="ADAL" clId="{3FB9DCB0-4D64-4AB4-9EFB-CEBA28354CFD}" dt="2025-02-27T16:26:49.641" v="0" actId="14100"/>
          <ac:spMkLst>
            <pc:docMk/>
            <pc:sldMk cId="0" sldId="259"/>
            <ac:spMk id="7" creationId="{00000000-0000-0000-0000-000000000000}"/>
          </ac:spMkLst>
        </pc:spChg>
      </pc:sldChg>
      <pc:sldChg chg="modTransition modNotesTx">
        <pc:chgData name="Miccio, Robin" userId="d18f53e6-ec02-4c42-9b40-cc2dffac39db" providerId="ADAL" clId="{3FB9DCB0-4D64-4AB4-9EFB-CEBA28354CFD}" dt="2025-02-27T16:33:10.865" v="301"/>
        <pc:sldMkLst>
          <pc:docMk/>
          <pc:sldMk cId="0" sldId="260"/>
        </pc:sldMkLst>
      </pc:sldChg>
      <pc:sldChg chg="modTransition modNotesTx">
        <pc:chgData name="Miccio, Robin" userId="d18f53e6-ec02-4c42-9b40-cc2dffac39db" providerId="ADAL" clId="{3FB9DCB0-4D64-4AB4-9EFB-CEBA28354CFD}" dt="2025-02-27T16:33:10.865" v="301"/>
        <pc:sldMkLst>
          <pc:docMk/>
          <pc:sldMk cId="0" sldId="261"/>
        </pc:sldMkLst>
      </pc:sldChg>
      <pc:sldChg chg="modTransition modNotesTx">
        <pc:chgData name="Miccio, Robin" userId="d18f53e6-ec02-4c42-9b40-cc2dffac39db" providerId="ADAL" clId="{3FB9DCB0-4D64-4AB4-9EFB-CEBA28354CFD}" dt="2025-02-27T16:33:10.865" v="301"/>
        <pc:sldMkLst>
          <pc:docMk/>
          <pc:sldMk cId="0" sldId="262"/>
        </pc:sldMkLst>
      </pc:sldChg>
      <pc:sldChg chg="modTransition modNotesTx">
        <pc:chgData name="Miccio, Robin" userId="d18f53e6-ec02-4c42-9b40-cc2dffac39db" providerId="ADAL" clId="{3FB9DCB0-4D64-4AB4-9EFB-CEBA28354CFD}" dt="2025-02-27T16:33:10.865" v="301"/>
        <pc:sldMkLst>
          <pc:docMk/>
          <pc:sldMk cId="0" sldId="263"/>
        </pc:sldMkLst>
      </pc:sldChg>
      <pc:sldChg chg="modTransition modNotesTx">
        <pc:chgData name="Miccio, Robin" userId="d18f53e6-ec02-4c42-9b40-cc2dffac39db" providerId="ADAL" clId="{3FB9DCB0-4D64-4AB4-9EFB-CEBA28354CFD}" dt="2025-02-27T16:33:10.865" v="301"/>
        <pc:sldMkLst>
          <pc:docMk/>
          <pc:sldMk cId="0" sldId="264"/>
        </pc:sldMkLst>
      </pc:sldChg>
      <pc:sldChg chg="modSp mod modTransition modNotesTx">
        <pc:chgData name="Miccio, Robin" userId="d18f53e6-ec02-4c42-9b40-cc2dffac39db" providerId="ADAL" clId="{3FB9DCB0-4D64-4AB4-9EFB-CEBA28354CFD}" dt="2025-02-27T19:28:04.432" v="460" actId="20577"/>
        <pc:sldMkLst>
          <pc:docMk/>
          <pc:sldMk cId="0" sldId="265"/>
        </pc:sldMkLst>
        <pc:spChg chg="mod">
          <ac:chgData name="Miccio, Robin" userId="d18f53e6-ec02-4c42-9b40-cc2dffac39db" providerId="ADAL" clId="{3FB9DCB0-4D64-4AB4-9EFB-CEBA28354CFD}" dt="2025-02-27T19:28:04.432" v="460" actId="20577"/>
          <ac:spMkLst>
            <pc:docMk/>
            <pc:sldMk cId="0" sldId="265"/>
            <ac:spMk id="9" creationId="{00000000-0000-0000-0000-000000000000}"/>
          </ac:spMkLst>
        </pc:spChg>
      </pc:sldChg>
      <pc:sldChg chg="modTransition modNotesTx">
        <pc:chgData name="Miccio, Robin" userId="d18f53e6-ec02-4c42-9b40-cc2dffac39db" providerId="ADAL" clId="{3FB9DCB0-4D64-4AB4-9EFB-CEBA28354CFD}" dt="2025-02-27T16:33:10.865" v="301"/>
        <pc:sldMkLst>
          <pc:docMk/>
          <pc:sldMk cId="0" sldId="266"/>
        </pc:sldMkLst>
      </pc:sldChg>
      <pc:sldChg chg="modSp mod modTransition modNotesTx">
        <pc:chgData name="Miccio, Robin" userId="d18f53e6-ec02-4c42-9b40-cc2dffac39db" providerId="ADAL" clId="{3FB9DCB0-4D64-4AB4-9EFB-CEBA28354CFD}" dt="2025-02-27T16:33:10.865" v="301"/>
        <pc:sldMkLst>
          <pc:docMk/>
          <pc:sldMk cId="0" sldId="267"/>
        </pc:sldMkLst>
        <pc:spChg chg="mod">
          <ac:chgData name="Miccio, Robin" userId="d18f53e6-ec02-4c42-9b40-cc2dffac39db" providerId="ADAL" clId="{3FB9DCB0-4D64-4AB4-9EFB-CEBA28354CFD}" dt="2025-02-27T16:29:42.806" v="23" actId="313"/>
          <ac:spMkLst>
            <pc:docMk/>
            <pc:sldMk cId="0" sldId="267"/>
            <ac:spMk id="3" creationId="{00000000-0000-0000-0000-000000000000}"/>
          </ac:spMkLst>
        </pc:spChg>
        <pc:spChg chg="mod">
          <ac:chgData name="Miccio, Robin" userId="d18f53e6-ec02-4c42-9b40-cc2dffac39db" providerId="ADAL" clId="{3FB9DCB0-4D64-4AB4-9EFB-CEBA28354CFD}" dt="2025-02-27T16:29:35.442" v="22" actId="14100"/>
          <ac:spMkLst>
            <pc:docMk/>
            <pc:sldMk cId="0" sldId="267"/>
            <ac:spMk id="4" creationId="{00000000-0000-0000-0000-000000000000}"/>
          </ac:spMkLst>
        </pc:spChg>
      </pc:sldChg>
      <pc:sldChg chg="modSp mod modTransition modNotesTx">
        <pc:chgData name="Miccio, Robin" userId="d18f53e6-ec02-4c42-9b40-cc2dffac39db" providerId="ADAL" clId="{3FB9DCB0-4D64-4AB4-9EFB-CEBA28354CFD}" dt="2025-02-27T19:28:48.004" v="483" actId="33524"/>
        <pc:sldMkLst>
          <pc:docMk/>
          <pc:sldMk cId="0" sldId="268"/>
        </pc:sldMkLst>
        <pc:spChg chg="mod">
          <ac:chgData name="Miccio, Robin" userId="d18f53e6-ec02-4c42-9b40-cc2dffac39db" providerId="ADAL" clId="{3FB9DCB0-4D64-4AB4-9EFB-CEBA28354CFD}" dt="2025-02-27T19:28:48.004" v="483" actId="33524"/>
          <ac:spMkLst>
            <pc:docMk/>
            <pc:sldMk cId="0" sldId="268"/>
            <ac:spMk id="4" creationId="{00000000-0000-0000-0000-000000000000}"/>
          </ac:spMkLst>
        </pc:spChg>
      </pc:sldChg>
      <pc:sldChg chg="modSp mod modTransition modNotesTx">
        <pc:chgData name="Miccio, Robin" userId="d18f53e6-ec02-4c42-9b40-cc2dffac39db" providerId="ADAL" clId="{3FB9DCB0-4D64-4AB4-9EFB-CEBA28354CFD}" dt="2025-02-27T16:33:10.865" v="301"/>
        <pc:sldMkLst>
          <pc:docMk/>
          <pc:sldMk cId="0" sldId="269"/>
        </pc:sldMkLst>
        <pc:spChg chg="mod">
          <ac:chgData name="Miccio, Robin" userId="d18f53e6-ec02-4c42-9b40-cc2dffac39db" providerId="ADAL" clId="{3FB9DCB0-4D64-4AB4-9EFB-CEBA28354CFD}" dt="2025-02-27T16:27:19.558" v="2" actId="14100"/>
          <ac:spMkLst>
            <pc:docMk/>
            <pc:sldMk cId="0" sldId="269"/>
            <ac:spMk id="7" creationId="{00000000-0000-0000-0000-000000000000}"/>
          </ac:spMkLst>
        </pc:spChg>
      </pc:sldChg>
      <pc:sldChg chg="modSp mod modTransition modNotesTx">
        <pc:chgData name="Miccio, Robin" userId="d18f53e6-ec02-4c42-9b40-cc2dffac39db" providerId="ADAL" clId="{3FB9DCB0-4D64-4AB4-9EFB-CEBA28354CFD}" dt="2025-02-27T16:33:10.865" v="301"/>
        <pc:sldMkLst>
          <pc:docMk/>
          <pc:sldMk cId="0" sldId="270"/>
        </pc:sldMkLst>
        <pc:spChg chg="mod">
          <ac:chgData name="Miccio, Robin" userId="d18f53e6-ec02-4c42-9b40-cc2dffac39db" providerId="ADAL" clId="{3FB9DCB0-4D64-4AB4-9EFB-CEBA28354CFD}" dt="2025-02-27T16:27:27.410" v="4" actId="120"/>
          <ac:spMkLst>
            <pc:docMk/>
            <pc:sldMk cId="0" sldId="270"/>
            <ac:spMk id="4" creationId="{00000000-0000-0000-0000-000000000000}"/>
          </ac:spMkLst>
        </pc:spChg>
        <pc:spChg chg="mod">
          <ac:chgData name="Miccio, Robin" userId="d18f53e6-ec02-4c42-9b40-cc2dffac39db" providerId="ADAL" clId="{3FB9DCB0-4D64-4AB4-9EFB-CEBA28354CFD}" dt="2025-02-27T16:27:27.410" v="4" actId="120"/>
          <ac:spMkLst>
            <pc:docMk/>
            <pc:sldMk cId="0" sldId="270"/>
            <ac:spMk id="5" creationId="{00000000-0000-0000-0000-000000000000}"/>
          </ac:spMkLst>
        </pc:spChg>
        <pc:spChg chg="mod">
          <ac:chgData name="Miccio, Robin" userId="d18f53e6-ec02-4c42-9b40-cc2dffac39db" providerId="ADAL" clId="{3FB9DCB0-4D64-4AB4-9EFB-CEBA28354CFD}" dt="2025-02-27T16:27:32.751" v="8" actId="14100"/>
          <ac:spMkLst>
            <pc:docMk/>
            <pc:sldMk cId="0" sldId="270"/>
            <ac:spMk id="7" creationId="{00000000-0000-0000-0000-000000000000}"/>
          </ac:spMkLst>
        </pc:spChg>
        <pc:grpChg chg="mod">
          <ac:chgData name="Miccio, Robin" userId="d18f53e6-ec02-4c42-9b40-cc2dffac39db" providerId="ADAL" clId="{3FB9DCB0-4D64-4AB4-9EFB-CEBA28354CFD}" dt="2025-02-27T16:27:29.478" v="6" actId="14100"/>
          <ac:grpSpMkLst>
            <pc:docMk/>
            <pc:sldMk cId="0" sldId="270"/>
            <ac:grpSpMk id="3" creationId="{00000000-0000-0000-0000-000000000000}"/>
          </ac:grpSpMkLst>
        </pc:grpChg>
      </pc:sldChg>
      <pc:sldChg chg="modSp mod modTransition modNotesTx">
        <pc:chgData name="Miccio, Robin" userId="d18f53e6-ec02-4c42-9b40-cc2dffac39db" providerId="ADAL" clId="{3FB9DCB0-4D64-4AB4-9EFB-CEBA28354CFD}" dt="2025-02-27T16:33:10.865" v="301"/>
        <pc:sldMkLst>
          <pc:docMk/>
          <pc:sldMk cId="0" sldId="271"/>
        </pc:sldMkLst>
        <pc:spChg chg="mod">
          <ac:chgData name="Miccio, Robin" userId="d18f53e6-ec02-4c42-9b40-cc2dffac39db" providerId="ADAL" clId="{3FB9DCB0-4D64-4AB4-9EFB-CEBA28354CFD}" dt="2025-02-27T16:27:37.982" v="10" actId="14100"/>
          <ac:spMkLst>
            <pc:docMk/>
            <pc:sldMk cId="0" sldId="271"/>
            <ac:spMk id="6" creationId="{00000000-0000-0000-0000-000000000000}"/>
          </ac:spMkLst>
        </pc:spChg>
      </pc:sldChg>
      <pc:sldChg chg="modSp mod modTransition modNotesTx">
        <pc:chgData name="Miccio, Robin" userId="d18f53e6-ec02-4c42-9b40-cc2dffac39db" providerId="ADAL" clId="{3FB9DCB0-4D64-4AB4-9EFB-CEBA28354CFD}" dt="2025-02-27T16:33:10.865" v="301"/>
        <pc:sldMkLst>
          <pc:docMk/>
          <pc:sldMk cId="0" sldId="272"/>
        </pc:sldMkLst>
        <pc:grpChg chg="mod">
          <ac:chgData name="Miccio, Robin" userId="d18f53e6-ec02-4c42-9b40-cc2dffac39db" providerId="ADAL" clId="{3FB9DCB0-4D64-4AB4-9EFB-CEBA28354CFD}" dt="2025-02-27T16:27:54.665" v="11" actId="1076"/>
          <ac:grpSpMkLst>
            <pc:docMk/>
            <pc:sldMk cId="0" sldId="272"/>
            <ac:grpSpMk id="12" creationId="{00000000-0000-0000-0000-000000000000}"/>
          </ac:grpSpMkLst>
        </pc:grpChg>
      </pc:sldChg>
      <pc:sldChg chg="modSp mod modTransition modNotesTx">
        <pc:chgData name="Miccio, Robin" userId="d18f53e6-ec02-4c42-9b40-cc2dffac39db" providerId="ADAL" clId="{3FB9DCB0-4D64-4AB4-9EFB-CEBA28354CFD}" dt="2025-02-27T16:33:10.865" v="301"/>
        <pc:sldMkLst>
          <pc:docMk/>
          <pc:sldMk cId="0" sldId="273"/>
        </pc:sldMkLst>
        <pc:spChg chg="mod">
          <ac:chgData name="Miccio, Robin" userId="d18f53e6-ec02-4c42-9b40-cc2dffac39db" providerId="ADAL" clId="{3FB9DCB0-4D64-4AB4-9EFB-CEBA28354CFD}" dt="2025-02-27T16:28:13.675" v="13" actId="1076"/>
          <ac:spMkLst>
            <pc:docMk/>
            <pc:sldMk cId="0" sldId="273"/>
            <ac:spMk id="13" creationId="{00000000-0000-0000-0000-000000000000}"/>
          </ac:spMkLst>
        </pc:spChg>
      </pc:sldChg>
      <pc:sldChg chg="modTransition modNotesTx">
        <pc:chgData name="Miccio, Robin" userId="d18f53e6-ec02-4c42-9b40-cc2dffac39db" providerId="ADAL" clId="{3FB9DCB0-4D64-4AB4-9EFB-CEBA28354CFD}" dt="2025-02-27T16:33:10.865" v="301"/>
        <pc:sldMkLst>
          <pc:docMk/>
          <pc:sldMk cId="0" sldId="274"/>
        </pc:sldMkLst>
      </pc:sldChg>
      <pc:sldChg chg="modSp mod modTransition modNotesTx">
        <pc:chgData name="Miccio, Robin" userId="d18f53e6-ec02-4c42-9b40-cc2dffac39db" providerId="ADAL" clId="{3FB9DCB0-4D64-4AB4-9EFB-CEBA28354CFD}" dt="2025-02-27T16:33:10.865" v="301"/>
        <pc:sldMkLst>
          <pc:docMk/>
          <pc:sldMk cId="0" sldId="275"/>
        </pc:sldMkLst>
        <pc:spChg chg="mod">
          <ac:chgData name="Miccio, Robin" userId="d18f53e6-ec02-4c42-9b40-cc2dffac39db" providerId="ADAL" clId="{3FB9DCB0-4D64-4AB4-9EFB-CEBA28354CFD}" dt="2025-02-27T16:30:44.296" v="34" actId="20577"/>
          <ac:spMkLst>
            <pc:docMk/>
            <pc:sldMk cId="0" sldId="275"/>
            <ac:spMk id="9" creationId="{00000000-0000-0000-0000-000000000000}"/>
          </ac:spMkLst>
        </pc:spChg>
      </pc:sldChg>
      <pc:sldChg chg="modSp mod modTransition modNotesTx">
        <pc:chgData name="Miccio, Robin" userId="d18f53e6-ec02-4c42-9b40-cc2dffac39db" providerId="ADAL" clId="{3FB9DCB0-4D64-4AB4-9EFB-CEBA28354CFD}" dt="2025-02-27T16:43:06.565" v="447" actId="20577"/>
        <pc:sldMkLst>
          <pc:docMk/>
          <pc:sldMk cId="0" sldId="276"/>
        </pc:sldMkLst>
        <pc:spChg chg="mod">
          <ac:chgData name="Miccio, Robin" userId="d18f53e6-ec02-4c42-9b40-cc2dffac39db" providerId="ADAL" clId="{3FB9DCB0-4D64-4AB4-9EFB-CEBA28354CFD}" dt="2025-02-27T16:28:40.818" v="14" actId="14100"/>
          <ac:spMkLst>
            <pc:docMk/>
            <pc:sldMk cId="0" sldId="276"/>
            <ac:spMk id="18" creationId="{00000000-0000-0000-0000-000000000000}"/>
          </ac:spMkLst>
        </pc:spChg>
      </pc:sldChg>
      <pc:sldChg chg="modSp mod modTransition modNotesTx">
        <pc:chgData name="Miccio, Robin" userId="d18f53e6-ec02-4c42-9b40-cc2dffac39db" providerId="ADAL" clId="{3FB9DCB0-4D64-4AB4-9EFB-CEBA28354CFD}" dt="2025-02-27T16:33:10.865" v="301"/>
        <pc:sldMkLst>
          <pc:docMk/>
          <pc:sldMk cId="0" sldId="277"/>
        </pc:sldMkLst>
        <pc:spChg chg="mod">
          <ac:chgData name="Miccio, Robin" userId="d18f53e6-ec02-4c42-9b40-cc2dffac39db" providerId="ADAL" clId="{3FB9DCB0-4D64-4AB4-9EFB-CEBA28354CFD}" dt="2025-02-27T16:29:07.737" v="21" actId="403"/>
          <ac:spMkLst>
            <pc:docMk/>
            <pc:sldMk cId="0" sldId="277"/>
            <ac:spMk id="6" creationId="{00000000-0000-0000-0000-000000000000}"/>
          </ac:spMkLst>
        </pc:spChg>
      </pc:sldChg>
      <pc:sldChg chg="modSp mod modTransition modNotesTx">
        <pc:chgData name="Miccio, Robin" userId="d18f53e6-ec02-4c42-9b40-cc2dffac39db" providerId="ADAL" clId="{3FB9DCB0-4D64-4AB4-9EFB-CEBA28354CFD}" dt="2025-02-27T16:33:10.865" v="301"/>
        <pc:sldMkLst>
          <pc:docMk/>
          <pc:sldMk cId="0" sldId="278"/>
        </pc:sldMkLst>
        <pc:spChg chg="mod">
          <ac:chgData name="Miccio, Robin" userId="d18f53e6-ec02-4c42-9b40-cc2dffac39db" providerId="ADAL" clId="{3FB9DCB0-4D64-4AB4-9EFB-CEBA28354CFD}" dt="2025-02-27T16:28:55.252" v="16" actId="14100"/>
          <ac:spMkLst>
            <pc:docMk/>
            <pc:sldMk cId="0" sldId="278"/>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Lisa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Dejenaba</a:t>
            </a:r>
          </a:p>
          <a:p>
            <a:r>
              <a:rPr lang="en-US" dirty="0"/>
              <a:t>o	How we recruited our teachers: tiffany, Dejenaba, Keanna – training process and fidelity. Project started without funding, so we used in-house staff. Then when we got more funding, we were able to hire from community.</a:t>
            </a:r>
          </a:p>
          <a:p>
            <a:endParaRPr lang="en-US" dirty="0"/>
          </a:p>
          <a:p>
            <a:r>
              <a:rPr lang="en-US" dirty="0"/>
              <a:t>All HWEs had advanced degrees in this role - may have contributed to the success of this model</a:t>
            </a:r>
          </a:p>
          <a:p>
            <a:endParaRPr lang="en-US" dirty="0"/>
          </a:p>
          <a:p>
            <a:r>
              <a:rPr lang="en-US" dirty="0"/>
              <a:t>Clinicians volunteering time. Development Team: Clinicians created curriculum with limited funding, in-kind support.</a:t>
            </a:r>
          </a:p>
          <a:p>
            <a:r>
              <a:rPr lang="en-US" dirty="0"/>
              <a:t>Project team: there are clinicians, managers who were not paid on this project and provided in-kind support.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Dejenaba</a:t>
            </a:r>
          </a:p>
          <a:p>
            <a:r>
              <a:rPr lang="en-US" dirty="0"/>
              <a:t>Mention Tiffany’s Shrimp fried rice recipe because family would not eat salad</a:t>
            </a:r>
          </a:p>
          <a:p>
            <a:endParaRPr lang="en-US" dirty="0"/>
          </a:p>
          <a:p>
            <a:r>
              <a:rPr lang="en-US" dirty="0"/>
              <a:t>Permission slip for parents - yoga classes</a:t>
            </a:r>
          </a:p>
          <a:p>
            <a:endParaRPr lang="en-US" dirty="0"/>
          </a:p>
          <a:p>
            <a:r>
              <a:rPr lang="en-US" dirty="0"/>
              <a:t>FLEXIBILITY with each community/population is critical. Each iteration had its unique challenges for scheduling. Parents doing sessions in their cars. Schools had to reschedule. Early Childcare Centers difficult due to how their day is structured.</a:t>
            </a:r>
          </a:p>
          <a:p>
            <a:endParaRPr lang="en-US" dirty="0"/>
          </a:p>
          <a:p>
            <a:r>
              <a:rPr lang="en-US" dirty="0"/>
              <a:t>Explain through the last bullet - 3 families interested, 1 trained, etc. We opened it up to caregivers to apply for job once posted.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Dejenaba</a:t>
            </a:r>
          </a:p>
          <a:p>
            <a:r>
              <a:rPr lang="en-US" dirty="0"/>
              <a:t>Curriculum was received differently in affluent areas because they had already been exposed and had a deeper understanding and actively practicing. It was more of a refresher/reminder that contributed to their habits.</a:t>
            </a:r>
          </a:p>
          <a:p>
            <a:endParaRPr lang="en-US" dirty="0"/>
          </a:p>
          <a:p>
            <a:r>
              <a:rPr lang="en-US" dirty="0"/>
              <a:t>Self-massage class: we taught elementary school kids about good touch, bad touch and consent to touch. </a:t>
            </a:r>
            <a:r>
              <a:rPr lang="en-US" dirty="0" err="1"/>
              <a:t>Massgae</a:t>
            </a:r>
            <a:r>
              <a:rPr lang="en-US" dirty="0"/>
              <a:t> class was developed for parent and child. Teenagers did not receive the content well and it was not as in-depth enough so Fresh Mindset expanded on massage and more wellness tools they can benefit from.</a:t>
            </a:r>
          </a:p>
          <a:p>
            <a:endParaRPr lang="en-US" dirty="0"/>
          </a:p>
          <a:p>
            <a:r>
              <a:rPr lang="en-US" dirty="0"/>
              <a:t>Nature - plant indoors, look out the window, recognize that kids in cities might have a fear of bushes (guns)</a:t>
            </a:r>
          </a:p>
          <a:p>
            <a:endParaRPr lang="en-US" dirty="0"/>
          </a:p>
          <a:p>
            <a:r>
              <a:rPr lang="en-US" dirty="0"/>
              <a:t>Kid took mindful breath before reacting - she 'responded' to another kid teasing her and did not fight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Dejenaba</a:t>
            </a:r>
          </a:p>
          <a:p>
            <a:r>
              <a:rPr lang="en-US" dirty="0"/>
              <a:t>Talk about implementing wellness in 7 fruits of the spirit in Christian communities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Dejenaba</a:t>
            </a:r>
          </a:p>
          <a:p>
            <a:r>
              <a:rPr lang="en-US" dirty="0"/>
              <a:t>Note - this is the slide we use in the class... o	Boys always wanted to do 1000, but they ended up doing 100. Then they talk about the heart rate and how the body feels – reinforces what they see on the slides. Let’s experience this. Interoception. Incorporate that in the middle of our talk. Children needs break from lecture style, we want to introduce something you can do as a break – lightening up energy. 30 seconds. Dejenaba does a physical movement that she teaches to daycare staff (hands up, cross over,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Robin</a:t>
            </a: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499616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Winona</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553718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Winona</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128425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Winona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Winona</a:t>
            </a:r>
          </a:p>
          <a:p>
            <a:r>
              <a:rPr lang="en-US" dirty="0"/>
              <a:t>Don't need to read these, but indicate positive feedback and pause so folks can read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92884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Robin</a:t>
            </a: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39020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Lisa</a:t>
            </a:r>
          </a:p>
          <a:p>
            <a:r>
              <a:rPr lang="en-US" dirty="0"/>
              <a:t>Because of our implementation in the community...other clinics wanted this for their patients for CHOP's patient community. Can be adapted in many different ways. Will continue the work in the </a:t>
            </a:r>
            <a:r>
              <a:rPr lang="en-US" dirty="0" err="1"/>
              <a:t>communtiy</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Maria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Lisa</a:t>
            </a:r>
          </a:p>
          <a:p>
            <a:r>
              <a:rPr lang="en-US" dirty="0"/>
              <a:t>If we have time…?</a:t>
            </a:r>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036618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Lisa</a:t>
            </a:r>
          </a:p>
          <a:p>
            <a:r>
              <a:rPr lang="en-US" dirty="0"/>
              <a:t>Should you mention that we all have expertise in different wellness practices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Maria</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918313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Maria</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4066145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Maria</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719721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Robin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Robin</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32326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Robin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19.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8.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7.svg"/><Relationship Id="rId3" Type="http://schemas.openxmlformats.org/officeDocument/2006/relationships/image" Target="../media/image10.png"/><Relationship Id="rId7" Type="http://schemas.openxmlformats.org/officeDocument/2006/relationships/image" Target="../media/image15.svg"/><Relationship Id="rId12"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5.svg"/><Relationship Id="rId5" Type="http://schemas.openxmlformats.org/officeDocument/2006/relationships/image" Target="../media/image13.svg"/><Relationship Id="rId15" Type="http://schemas.openxmlformats.org/officeDocument/2006/relationships/image" Target="../media/image19.svg"/><Relationship Id="rId10" Type="http://schemas.openxmlformats.org/officeDocument/2006/relationships/image" Target="../media/image54.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9.xml"/><Relationship Id="rId16"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grpSp>
        <p:nvGrpSpPr>
          <p:cNvPr id="3" name="Group 3"/>
          <p:cNvGrpSpPr/>
          <p:nvPr/>
        </p:nvGrpSpPr>
        <p:grpSpPr>
          <a:xfrm>
            <a:off x="-115460" y="5949350"/>
            <a:ext cx="7274860" cy="3566148"/>
            <a:chOff x="0" y="0"/>
            <a:chExt cx="1614530" cy="791445"/>
          </a:xfrm>
        </p:grpSpPr>
        <p:sp>
          <p:nvSpPr>
            <p:cNvPr id="4" name="Freeform 4"/>
            <p:cNvSpPr/>
            <p:nvPr/>
          </p:nvSpPr>
          <p:spPr>
            <a:xfrm>
              <a:off x="0" y="0"/>
              <a:ext cx="1614530" cy="791445"/>
            </a:xfrm>
            <a:custGeom>
              <a:avLst/>
              <a:gdLst/>
              <a:ahLst/>
              <a:cxnLst/>
              <a:rect l="l" t="t" r="r" b="b"/>
              <a:pathLst>
                <a:path w="1614530" h="791445">
                  <a:moveTo>
                    <a:pt x="0" y="0"/>
                  </a:moveTo>
                  <a:lnTo>
                    <a:pt x="1614530" y="0"/>
                  </a:lnTo>
                  <a:lnTo>
                    <a:pt x="1614530" y="791445"/>
                  </a:lnTo>
                  <a:lnTo>
                    <a:pt x="0" y="791445"/>
                  </a:lnTo>
                  <a:close/>
                </a:path>
              </a:pathLst>
            </a:custGeom>
            <a:solidFill>
              <a:srgbClr val="5486A1"/>
            </a:solidFill>
          </p:spPr>
          <p:txBody>
            <a:bodyPr/>
            <a:lstStyle/>
            <a:p>
              <a:endParaRPr lang="en-US"/>
            </a:p>
          </p:txBody>
        </p:sp>
        <p:sp>
          <p:nvSpPr>
            <p:cNvPr id="5" name="TextBox 5"/>
            <p:cNvSpPr txBox="1"/>
            <p:nvPr/>
          </p:nvSpPr>
          <p:spPr>
            <a:xfrm>
              <a:off x="0" y="-47625"/>
              <a:ext cx="1614530" cy="839070"/>
            </a:xfrm>
            <a:prstGeom prst="rect">
              <a:avLst/>
            </a:prstGeom>
          </p:spPr>
          <p:txBody>
            <a:bodyPr lIns="79790" tIns="79790" rIns="79790" bIns="79790" rtlCol="0" anchor="ctr"/>
            <a:lstStyle/>
            <a:p>
              <a:pPr algn="ctr">
                <a:lnSpc>
                  <a:spcPts val="2669"/>
                </a:lnSpc>
              </a:pPr>
              <a:endParaRPr/>
            </a:p>
          </p:txBody>
        </p:sp>
      </p:grpSp>
      <p:grpSp>
        <p:nvGrpSpPr>
          <p:cNvPr id="6" name="Group 6"/>
          <p:cNvGrpSpPr>
            <a:grpSpLocks noChangeAspect="1"/>
          </p:cNvGrpSpPr>
          <p:nvPr/>
        </p:nvGrpSpPr>
        <p:grpSpPr>
          <a:xfrm>
            <a:off x="757284" y="8127238"/>
            <a:ext cx="1126099" cy="982303"/>
            <a:chOff x="0" y="0"/>
            <a:chExt cx="782777" cy="682816"/>
          </a:xfrm>
        </p:grpSpPr>
        <p:sp>
          <p:nvSpPr>
            <p:cNvPr id="7" name="Freeform 7"/>
            <p:cNvSpPr/>
            <p:nvPr/>
          </p:nvSpPr>
          <p:spPr>
            <a:xfrm>
              <a:off x="377571" y="462534"/>
              <a:ext cx="78486" cy="156718"/>
            </a:xfrm>
            <a:custGeom>
              <a:avLst/>
              <a:gdLst/>
              <a:ahLst/>
              <a:cxnLst/>
              <a:rect l="l" t="t" r="r" b="b"/>
              <a:pathLst>
                <a:path w="78486" h="156718">
                  <a:moveTo>
                    <a:pt x="0" y="156718"/>
                  </a:moveTo>
                  <a:lnTo>
                    <a:pt x="78486" y="156718"/>
                  </a:lnTo>
                  <a:lnTo>
                    <a:pt x="78486" y="0"/>
                  </a:lnTo>
                  <a:cubicBezTo>
                    <a:pt x="71628" y="6223"/>
                    <a:pt x="28194" y="45339"/>
                    <a:pt x="0" y="59944"/>
                  </a:cubicBezTo>
                  <a:close/>
                </a:path>
              </a:pathLst>
            </a:custGeom>
            <a:solidFill>
              <a:srgbClr val="FFFFFF"/>
            </a:solidFill>
          </p:spPr>
          <p:txBody>
            <a:bodyPr/>
            <a:lstStyle/>
            <a:p>
              <a:endParaRPr lang="en-US"/>
            </a:p>
          </p:txBody>
        </p:sp>
        <p:sp>
          <p:nvSpPr>
            <p:cNvPr id="8" name="Freeform 8"/>
            <p:cNvSpPr/>
            <p:nvPr/>
          </p:nvSpPr>
          <p:spPr>
            <a:xfrm>
              <a:off x="63500" y="63500"/>
              <a:ext cx="655828" cy="555752"/>
            </a:xfrm>
            <a:custGeom>
              <a:avLst/>
              <a:gdLst/>
              <a:ahLst/>
              <a:cxnLst/>
              <a:rect l="l" t="t" r="r" b="b"/>
              <a:pathLst>
                <a:path w="655828" h="555752">
                  <a:moveTo>
                    <a:pt x="577342" y="146431"/>
                  </a:moveTo>
                  <a:lnTo>
                    <a:pt x="577342" y="287909"/>
                  </a:lnTo>
                  <a:cubicBezTo>
                    <a:pt x="548640" y="273939"/>
                    <a:pt x="516636" y="266065"/>
                    <a:pt x="482727" y="266065"/>
                  </a:cubicBezTo>
                  <a:cubicBezTo>
                    <a:pt x="450596" y="266065"/>
                    <a:pt x="420370" y="273558"/>
                    <a:pt x="392557" y="285750"/>
                  </a:cubicBezTo>
                  <a:lnTo>
                    <a:pt x="392557" y="146431"/>
                  </a:lnTo>
                  <a:lnTo>
                    <a:pt x="314071" y="146431"/>
                  </a:lnTo>
                  <a:lnTo>
                    <a:pt x="314071" y="345059"/>
                  </a:lnTo>
                  <a:cubicBezTo>
                    <a:pt x="309753" y="348615"/>
                    <a:pt x="307086" y="350774"/>
                    <a:pt x="307086" y="350774"/>
                  </a:cubicBezTo>
                  <a:cubicBezTo>
                    <a:pt x="283337" y="368554"/>
                    <a:pt x="254254" y="379095"/>
                    <a:pt x="222758" y="379095"/>
                  </a:cubicBezTo>
                  <a:cubicBezTo>
                    <a:pt x="143256" y="379095"/>
                    <a:pt x="78486" y="312293"/>
                    <a:pt x="78486" y="229997"/>
                  </a:cubicBezTo>
                  <a:cubicBezTo>
                    <a:pt x="78486" y="147701"/>
                    <a:pt x="143256" y="80899"/>
                    <a:pt x="222758" y="80899"/>
                  </a:cubicBezTo>
                  <a:cubicBezTo>
                    <a:pt x="251206" y="80899"/>
                    <a:pt x="277622" y="89535"/>
                    <a:pt x="299974" y="104267"/>
                  </a:cubicBezTo>
                  <a:lnTo>
                    <a:pt x="299974" y="14351"/>
                  </a:lnTo>
                  <a:cubicBezTo>
                    <a:pt x="275844" y="5080"/>
                    <a:pt x="249936" y="0"/>
                    <a:pt x="222758" y="0"/>
                  </a:cubicBezTo>
                  <a:cubicBezTo>
                    <a:pt x="99949" y="0"/>
                    <a:pt x="0" y="103251"/>
                    <a:pt x="0" y="230124"/>
                  </a:cubicBezTo>
                  <a:cubicBezTo>
                    <a:pt x="0" y="356997"/>
                    <a:pt x="99949" y="460248"/>
                    <a:pt x="222758" y="460248"/>
                  </a:cubicBezTo>
                  <a:cubicBezTo>
                    <a:pt x="252603" y="460248"/>
                    <a:pt x="277622" y="454787"/>
                    <a:pt x="307086" y="443103"/>
                  </a:cubicBezTo>
                  <a:lnTo>
                    <a:pt x="311658" y="441071"/>
                  </a:lnTo>
                  <a:cubicBezTo>
                    <a:pt x="342265" y="425196"/>
                    <a:pt x="385826" y="386080"/>
                    <a:pt x="392557" y="379857"/>
                  </a:cubicBezTo>
                  <a:lnTo>
                    <a:pt x="393573" y="378968"/>
                  </a:lnTo>
                  <a:cubicBezTo>
                    <a:pt x="418084" y="359029"/>
                    <a:pt x="449072" y="347091"/>
                    <a:pt x="482727" y="347091"/>
                  </a:cubicBezTo>
                  <a:cubicBezTo>
                    <a:pt x="518922" y="347091"/>
                    <a:pt x="551942" y="360934"/>
                    <a:pt x="577342" y="383794"/>
                  </a:cubicBezTo>
                  <a:lnTo>
                    <a:pt x="577342" y="555752"/>
                  </a:lnTo>
                  <a:lnTo>
                    <a:pt x="655828" y="555752"/>
                  </a:lnTo>
                  <a:lnTo>
                    <a:pt x="655828" y="146431"/>
                  </a:lnTo>
                  <a:close/>
                </a:path>
              </a:pathLst>
            </a:custGeom>
            <a:solidFill>
              <a:srgbClr val="FFFFFF"/>
            </a:solidFill>
          </p:spPr>
          <p:txBody>
            <a:bodyPr/>
            <a:lstStyle/>
            <a:p>
              <a:endParaRPr lang="en-US"/>
            </a:p>
          </p:txBody>
        </p:sp>
        <p:sp>
          <p:nvSpPr>
            <p:cNvPr id="9" name="Freeform 9"/>
            <p:cNvSpPr/>
            <p:nvPr/>
          </p:nvSpPr>
          <p:spPr>
            <a:xfrm>
              <a:off x="205867" y="198501"/>
              <a:ext cx="130556" cy="195326"/>
            </a:xfrm>
            <a:custGeom>
              <a:avLst/>
              <a:gdLst/>
              <a:ahLst/>
              <a:cxnLst/>
              <a:rect l="l" t="t" r="r" b="b"/>
              <a:pathLst>
                <a:path w="130556" h="195326">
                  <a:moveTo>
                    <a:pt x="4318" y="111760"/>
                  </a:moveTo>
                  <a:lnTo>
                    <a:pt x="4572" y="105029"/>
                  </a:lnTo>
                  <a:cubicBezTo>
                    <a:pt x="4064" y="94488"/>
                    <a:pt x="3175" y="87376"/>
                    <a:pt x="2540" y="80137"/>
                  </a:cubicBezTo>
                  <a:cubicBezTo>
                    <a:pt x="889" y="62611"/>
                    <a:pt x="0" y="44831"/>
                    <a:pt x="9525" y="29210"/>
                  </a:cubicBezTo>
                  <a:lnTo>
                    <a:pt x="14224" y="22479"/>
                  </a:lnTo>
                  <a:lnTo>
                    <a:pt x="17526" y="19304"/>
                  </a:lnTo>
                  <a:cubicBezTo>
                    <a:pt x="28702" y="7620"/>
                    <a:pt x="44450" y="1143"/>
                    <a:pt x="62611" y="0"/>
                  </a:cubicBezTo>
                  <a:lnTo>
                    <a:pt x="76962" y="381"/>
                  </a:lnTo>
                  <a:cubicBezTo>
                    <a:pt x="93599" y="5207"/>
                    <a:pt x="100203" y="8001"/>
                    <a:pt x="107823" y="11684"/>
                  </a:cubicBezTo>
                  <a:lnTo>
                    <a:pt x="113919" y="15621"/>
                  </a:lnTo>
                  <a:lnTo>
                    <a:pt x="121666" y="22225"/>
                  </a:lnTo>
                  <a:cubicBezTo>
                    <a:pt x="128143" y="32131"/>
                    <a:pt x="130556" y="42037"/>
                    <a:pt x="127000" y="50038"/>
                  </a:cubicBezTo>
                  <a:lnTo>
                    <a:pt x="126111" y="51816"/>
                  </a:lnTo>
                  <a:lnTo>
                    <a:pt x="124841" y="54102"/>
                  </a:lnTo>
                  <a:lnTo>
                    <a:pt x="124714" y="50292"/>
                  </a:lnTo>
                  <a:lnTo>
                    <a:pt x="122682" y="53848"/>
                  </a:lnTo>
                  <a:lnTo>
                    <a:pt x="121031" y="54610"/>
                  </a:lnTo>
                  <a:lnTo>
                    <a:pt x="120142" y="57785"/>
                  </a:lnTo>
                  <a:lnTo>
                    <a:pt x="117094" y="63119"/>
                  </a:lnTo>
                  <a:lnTo>
                    <a:pt x="116332" y="67564"/>
                  </a:lnTo>
                  <a:lnTo>
                    <a:pt x="119761" y="65913"/>
                  </a:lnTo>
                  <a:lnTo>
                    <a:pt x="117094" y="69342"/>
                  </a:lnTo>
                  <a:lnTo>
                    <a:pt x="121285" y="81407"/>
                  </a:lnTo>
                  <a:lnTo>
                    <a:pt x="126492" y="86487"/>
                  </a:lnTo>
                  <a:lnTo>
                    <a:pt x="123571" y="95123"/>
                  </a:lnTo>
                  <a:lnTo>
                    <a:pt x="124206" y="99314"/>
                  </a:lnTo>
                  <a:lnTo>
                    <a:pt x="120396" y="103632"/>
                  </a:lnTo>
                  <a:lnTo>
                    <a:pt x="122936" y="109093"/>
                  </a:lnTo>
                  <a:lnTo>
                    <a:pt x="118110" y="114046"/>
                  </a:lnTo>
                  <a:lnTo>
                    <a:pt x="116840" y="129667"/>
                  </a:lnTo>
                  <a:cubicBezTo>
                    <a:pt x="107823" y="131699"/>
                    <a:pt x="95758" y="127762"/>
                    <a:pt x="91948" y="130175"/>
                  </a:cubicBezTo>
                  <a:lnTo>
                    <a:pt x="91821" y="130302"/>
                  </a:lnTo>
                  <a:cubicBezTo>
                    <a:pt x="83185" y="137160"/>
                    <a:pt x="76200" y="151765"/>
                    <a:pt x="98806" y="185039"/>
                  </a:cubicBezTo>
                  <a:lnTo>
                    <a:pt x="106807" y="195326"/>
                  </a:lnTo>
                  <a:cubicBezTo>
                    <a:pt x="85725" y="195326"/>
                    <a:pt x="58039" y="157734"/>
                    <a:pt x="18288" y="182245"/>
                  </a:cubicBezTo>
                  <a:cubicBezTo>
                    <a:pt x="13208" y="185420"/>
                    <a:pt x="35814" y="152400"/>
                    <a:pt x="39243" y="135001"/>
                  </a:cubicBezTo>
                  <a:lnTo>
                    <a:pt x="33020" y="133096"/>
                  </a:lnTo>
                  <a:lnTo>
                    <a:pt x="30226" y="133096"/>
                  </a:lnTo>
                  <a:lnTo>
                    <a:pt x="30607" y="134620"/>
                  </a:lnTo>
                  <a:lnTo>
                    <a:pt x="29083" y="134747"/>
                  </a:lnTo>
                  <a:lnTo>
                    <a:pt x="18796" y="133985"/>
                  </a:lnTo>
                  <a:lnTo>
                    <a:pt x="11303" y="127127"/>
                  </a:lnTo>
                  <a:lnTo>
                    <a:pt x="9525" y="119888"/>
                  </a:lnTo>
                  <a:lnTo>
                    <a:pt x="8128" y="121158"/>
                  </a:lnTo>
                  <a:lnTo>
                    <a:pt x="1905" y="124206"/>
                  </a:lnTo>
                  <a:lnTo>
                    <a:pt x="3556" y="115824"/>
                  </a:lnTo>
                </a:path>
              </a:pathLst>
            </a:custGeom>
            <a:solidFill>
              <a:srgbClr val="FFFFFF"/>
            </a:solidFill>
          </p:spPr>
          <p:txBody>
            <a:bodyPr/>
            <a:lstStyle/>
            <a:p>
              <a:endParaRPr lang="en-US"/>
            </a:p>
          </p:txBody>
        </p:sp>
      </p:grpSp>
      <p:grpSp>
        <p:nvGrpSpPr>
          <p:cNvPr id="10" name="Group 10"/>
          <p:cNvGrpSpPr>
            <a:grpSpLocks noChangeAspect="1"/>
          </p:cNvGrpSpPr>
          <p:nvPr/>
        </p:nvGrpSpPr>
        <p:grpSpPr>
          <a:xfrm>
            <a:off x="861548" y="7995219"/>
            <a:ext cx="5302218" cy="36545"/>
            <a:chOff x="0" y="0"/>
            <a:chExt cx="3685680" cy="25400"/>
          </a:xfrm>
        </p:grpSpPr>
        <p:sp>
          <p:nvSpPr>
            <p:cNvPr id="11" name="Freeform 11"/>
            <p:cNvSpPr/>
            <p:nvPr/>
          </p:nvSpPr>
          <p:spPr>
            <a:xfrm>
              <a:off x="0" y="0"/>
              <a:ext cx="3685667" cy="25400"/>
            </a:xfrm>
            <a:custGeom>
              <a:avLst/>
              <a:gdLst/>
              <a:ahLst/>
              <a:cxnLst/>
              <a:rect l="l" t="t" r="r" b="b"/>
              <a:pathLst>
                <a:path w="3685667" h="25400">
                  <a:moveTo>
                    <a:pt x="0" y="0"/>
                  </a:moveTo>
                  <a:lnTo>
                    <a:pt x="3685667" y="0"/>
                  </a:lnTo>
                  <a:lnTo>
                    <a:pt x="3685667" y="25400"/>
                  </a:lnTo>
                  <a:lnTo>
                    <a:pt x="0" y="25400"/>
                  </a:lnTo>
                  <a:close/>
                </a:path>
              </a:pathLst>
            </a:custGeom>
            <a:solidFill>
              <a:srgbClr val="FFFFFF"/>
            </a:solidFill>
          </p:spPr>
          <p:txBody>
            <a:bodyPr/>
            <a:lstStyle/>
            <a:p>
              <a:endParaRPr lang="en-US"/>
            </a:p>
          </p:txBody>
        </p:sp>
      </p:grpSp>
      <p:sp>
        <p:nvSpPr>
          <p:cNvPr id="12" name="Freeform 12"/>
          <p:cNvSpPr/>
          <p:nvPr/>
        </p:nvSpPr>
        <p:spPr>
          <a:xfrm>
            <a:off x="1904910" y="8279863"/>
            <a:ext cx="3145117" cy="858253"/>
          </a:xfrm>
          <a:custGeom>
            <a:avLst/>
            <a:gdLst/>
            <a:ahLst/>
            <a:cxnLst/>
            <a:rect l="l" t="t" r="r" b="b"/>
            <a:pathLst>
              <a:path w="3145117" h="858253">
                <a:moveTo>
                  <a:pt x="0" y="0"/>
                </a:moveTo>
                <a:lnTo>
                  <a:pt x="3145117" y="0"/>
                </a:lnTo>
                <a:lnTo>
                  <a:pt x="3145117" y="858253"/>
                </a:lnTo>
                <a:lnTo>
                  <a:pt x="0" y="858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115460" y="589004"/>
            <a:ext cx="9705737" cy="4321789"/>
            <a:chOff x="0" y="0"/>
            <a:chExt cx="2154021" cy="959147"/>
          </a:xfrm>
        </p:grpSpPr>
        <p:sp>
          <p:nvSpPr>
            <p:cNvPr id="14" name="Freeform 14"/>
            <p:cNvSpPr/>
            <p:nvPr/>
          </p:nvSpPr>
          <p:spPr>
            <a:xfrm>
              <a:off x="0" y="0"/>
              <a:ext cx="2154021" cy="959147"/>
            </a:xfrm>
            <a:custGeom>
              <a:avLst/>
              <a:gdLst/>
              <a:ahLst/>
              <a:cxnLst/>
              <a:rect l="l" t="t" r="r" b="b"/>
              <a:pathLst>
                <a:path w="2154021" h="959147">
                  <a:moveTo>
                    <a:pt x="0" y="0"/>
                  </a:moveTo>
                  <a:lnTo>
                    <a:pt x="2154021" y="0"/>
                  </a:lnTo>
                  <a:lnTo>
                    <a:pt x="2154021" y="959147"/>
                  </a:lnTo>
                  <a:lnTo>
                    <a:pt x="0" y="959147"/>
                  </a:lnTo>
                  <a:close/>
                </a:path>
              </a:pathLst>
            </a:custGeom>
            <a:solidFill>
              <a:srgbClr val="5486A1"/>
            </a:solidFill>
          </p:spPr>
          <p:txBody>
            <a:bodyPr/>
            <a:lstStyle/>
            <a:p>
              <a:endParaRPr lang="en-US"/>
            </a:p>
          </p:txBody>
        </p:sp>
        <p:sp>
          <p:nvSpPr>
            <p:cNvPr id="15" name="TextBox 15"/>
            <p:cNvSpPr txBox="1"/>
            <p:nvPr/>
          </p:nvSpPr>
          <p:spPr>
            <a:xfrm>
              <a:off x="0" y="-47625"/>
              <a:ext cx="2154021" cy="1006772"/>
            </a:xfrm>
            <a:prstGeom prst="rect">
              <a:avLst/>
            </a:prstGeom>
          </p:spPr>
          <p:txBody>
            <a:bodyPr lIns="79790" tIns="79790" rIns="79790" bIns="79790" rtlCol="0" anchor="ctr"/>
            <a:lstStyle/>
            <a:p>
              <a:pPr algn="ctr">
                <a:lnSpc>
                  <a:spcPts val="2669"/>
                </a:lnSpc>
              </a:pPr>
              <a:endParaRPr/>
            </a:p>
          </p:txBody>
        </p:sp>
      </p:grpSp>
      <p:sp>
        <p:nvSpPr>
          <p:cNvPr id="16" name="TextBox 16"/>
          <p:cNvSpPr txBox="1"/>
          <p:nvPr/>
        </p:nvSpPr>
        <p:spPr>
          <a:xfrm>
            <a:off x="658332" y="1069823"/>
            <a:ext cx="9544916" cy="2117648"/>
          </a:xfrm>
          <a:prstGeom prst="rect">
            <a:avLst/>
          </a:prstGeom>
        </p:spPr>
        <p:txBody>
          <a:bodyPr lIns="0" tIns="0" rIns="0" bIns="0" rtlCol="0" anchor="t">
            <a:spAutoFit/>
          </a:bodyPr>
          <a:lstStyle/>
          <a:p>
            <a:pPr marL="0" lvl="0" indent="0" algn="l">
              <a:lnSpc>
                <a:spcPts val="7696"/>
              </a:lnSpc>
              <a:spcBef>
                <a:spcPct val="0"/>
              </a:spcBef>
            </a:pPr>
            <a:r>
              <a:rPr lang="en-US" sz="6996">
                <a:solidFill>
                  <a:srgbClr val="FFFFFF"/>
                </a:solidFill>
                <a:latin typeface="Rubrik"/>
                <a:ea typeface="Rubrik"/>
                <a:cs typeface="Rubrik"/>
                <a:sym typeface="Rubrik"/>
              </a:rPr>
              <a:t>STRIVING FOR WELLNESS EQUITY</a:t>
            </a:r>
          </a:p>
        </p:txBody>
      </p:sp>
      <p:sp>
        <p:nvSpPr>
          <p:cNvPr id="17" name="TextBox 17"/>
          <p:cNvSpPr txBox="1"/>
          <p:nvPr/>
        </p:nvSpPr>
        <p:spPr>
          <a:xfrm>
            <a:off x="918698" y="6345781"/>
            <a:ext cx="5542837" cy="1781998"/>
          </a:xfrm>
          <a:prstGeom prst="rect">
            <a:avLst/>
          </a:prstGeom>
        </p:spPr>
        <p:txBody>
          <a:bodyPr lIns="0" tIns="0" rIns="0" bIns="0" rtlCol="0" anchor="t">
            <a:spAutoFit/>
          </a:bodyPr>
          <a:lstStyle/>
          <a:p>
            <a:pPr algn="l">
              <a:lnSpc>
                <a:spcPts val="2347"/>
              </a:lnSpc>
            </a:pPr>
            <a:r>
              <a:rPr lang="en-US" sz="2147" spc="19">
                <a:solidFill>
                  <a:srgbClr val="FDF9F9"/>
                </a:solidFill>
                <a:latin typeface="Montserrat"/>
                <a:ea typeface="Montserrat"/>
                <a:cs typeface="Montserrat"/>
                <a:sym typeface="Montserrat"/>
              </a:rPr>
              <a:t>Dejenaba Gordon, MPH</a:t>
            </a:r>
          </a:p>
          <a:p>
            <a:pPr algn="l">
              <a:lnSpc>
                <a:spcPts val="2347"/>
              </a:lnSpc>
            </a:pPr>
            <a:r>
              <a:rPr lang="en-US" sz="2147" spc="19">
                <a:solidFill>
                  <a:srgbClr val="FDF9F9"/>
                </a:solidFill>
                <a:latin typeface="Montserrat"/>
                <a:ea typeface="Montserrat"/>
                <a:cs typeface="Montserrat"/>
                <a:sym typeface="Montserrat"/>
              </a:rPr>
              <a:t>Lisa Squires, RN</a:t>
            </a:r>
          </a:p>
          <a:p>
            <a:pPr algn="l">
              <a:lnSpc>
                <a:spcPts val="2347"/>
              </a:lnSpc>
            </a:pPr>
            <a:r>
              <a:rPr lang="en-US" sz="2147" spc="19">
                <a:solidFill>
                  <a:srgbClr val="FDF9F9"/>
                </a:solidFill>
                <a:latin typeface="Montserrat"/>
                <a:ea typeface="Montserrat"/>
                <a:cs typeface="Montserrat"/>
                <a:sym typeface="Montserrat"/>
              </a:rPr>
              <a:t>Robin Miccio, MS</a:t>
            </a:r>
          </a:p>
          <a:p>
            <a:pPr algn="l">
              <a:lnSpc>
                <a:spcPts val="2347"/>
              </a:lnSpc>
            </a:pPr>
            <a:r>
              <a:rPr lang="en-US" sz="2147" spc="19">
                <a:solidFill>
                  <a:srgbClr val="FDF9F9"/>
                </a:solidFill>
                <a:latin typeface="Montserrat"/>
                <a:ea typeface="Montserrat"/>
                <a:cs typeface="Montserrat"/>
                <a:sym typeface="Montserrat"/>
              </a:rPr>
              <a:t>Winona Chua, MD</a:t>
            </a:r>
          </a:p>
          <a:p>
            <a:pPr algn="l">
              <a:lnSpc>
                <a:spcPts val="2347"/>
              </a:lnSpc>
            </a:pPr>
            <a:r>
              <a:rPr lang="en-US" sz="2147" spc="19">
                <a:solidFill>
                  <a:srgbClr val="FDF9F9"/>
                </a:solidFill>
                <a:latin typeface="Montserrat"/>
                <a:ea typeface="Montserrat"/>
                <a:cs typeface="Montserrat"/>
                <a:sym typeface="Montserrat"/>
              </a:rPr>
              <a:t>Maria Mascarenhas, MBBS</a:t>
            </a:r>
          </a:p>
          <a:p>
            <a:pPr algn="l">
              <a:lnSpc>
                <a:spcPts val="2347"/>
              </a:lnSpc>
            </a:pPr>
            <a:endParaRPr lang="en-US" sz="2147" spc="19">
              <a:solidFill>
                <a:srgbClr val="FDF9F9"/>
              </a:solidFill>
              <a:latin typeface="Montserrat"/>
              <a:ea typeface="Montserrat"/>
              <a:cs typeface="Montserrat"/>
              <a:sym typeface="Montserrat"/>
            </a:endParaRPr>
          </a:p>
        </p:txBody>
      </p:sp>
      <p:sp>
        <p:nvSpPr>
          <p:cNvPr id="18" name="TextBox 18"/>
          <p:cNvSpPr txBox="1"/>
          <p:nvPr/>
        </p:nvSpPr>
        <p:spPr>
          <a:xfrm>
            <a:off x="686907" y="3206521"/>
            <a:ext cx="8654435" cy="1161285"/>
          </a:xfrm>
          <a:prstGeom prst="rect">
            <a:avLst/>
          </a:prstGeom>
        </p:spPr>
        <p:txBody>
          <a:bodyPr lIns="0" tIns="0" rIns="0" bIns="0" rtlCol="0" anchor="t">
            <a:spAutoFit/>
          </a:bodyPr>
          <a:lstStyle/>
          <a:p>
            <a:pPr marL="0" lvl="0" indent="0" algn="l">
              <a:lnSpc>
                <a:spcPts val="3002"/>
              </a:lnSpc>
              <a:spcBef>
                <a:spcPct val="0"/>
              </a:spcBef>
            </a:pPr>
            <a:r>
              <a:rPr lang="en-US" sz="2747" u="none" strike="noStrike" spc="24">
                <a:solidFill>
                  <a:srgbClr val="FDF9F9"/>
                </a:solidFill>
                <a:latin typeface="Montserrat"/>
                <a:ea typeface="Montserrat"/>
                <a:cs typeface="Montserrat"/>
                <a:sym typeface="Montserrat"/>
              </a:rPr>
              <a:t>Developing and Implementing a Wellness Education Program for Children and Families in Underserved Communities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28566"/>
            <a:chOff x="0" y="0"/>
            <a:chExt cx="4058706" cy="383625"/>
          </a:xfrm>
        </p:grpSpPr>
        <p:sp>
          <p:nvSpPr>
            <p:cNvPr id="3" name="Freeform 3"/>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4" name="TextBox 4"/>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5" name="Freeform 5"/>
          <p:cNvSpPr/>
          <p:nvPr/>
        </p:nvSpPr>
        <p:spPr>
          <a:xfrm>
            <a:off x="1464840" y="10142613"/>
            <a:ext cx="2542078" cy="36753"/>
          </a:xfrm>
          <a:custGeom>
            <a:avLst/>
            <a:gdLst/>
            <a:ahLst/>
            <a:cxnLst/>
            <a:rect l="l" t="t" r="r" b="b"/>
            <a:pathLst>
              <a:path w="2542078" h="36753">
                <a:moveTo>
                  <a:pt x="0" y="0"/>
                </a:moveTo>
                <a:lnTo>
                  <a:pt x="2542078" y="0"/>
                </a:lnTo>
                <a:lnTo>
                  <a:pt x="2542078" y="36753"/>
                </a:lnTo>
                <a:lnTo>
                  <a:pt x="0" y="36753"/>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6" name="Freeform 6"/>
          <p:cNvSpPr/>
          <p:nvPr/>
        </p:nvSpPr>
        <p:spPr>
          <a:xfrm>
            <a:off x="5208395" y="10073620"/>
            <a:ext cx="2542078" cy="36753"/>
          </a:xfrm>
          <a:custGeom>
            <a:avLst/>
            <a:gdLst/>
            <a:ahLst/>
            <a:cxnLst/>
            <a:rect l="l" t="t" r="r" b="b"/>
            <a:pathLst>
              <a:path w="2542078" h="36753">
                <a:moveTo>
                  <a:pt x="0" y="0"/>
                </a:moveTo>
                <a:lnTo>
                  <a:pt x="2542079" y="0"/>
                </a:lnTo>
                <a:lnTo>
                  <a:pt x="2542079" y="36754"/>
                </a:lnTo>
                <a:lnTo>
                  <a:pt x="0" y="36754"/>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7" name="Freeform 7"/>
          <p:cNvSpPr/>
          <p:nvPr/>
        </p:nvSpPr>
        <p:spPr>
          <a:xfrm>
            <a:off x="10290390" y="9893515"/>
            <a:ext cx="2542078" cy="36753"/>
          </a:xfrm>
          <a:custGeom>
            <a:avLst/>
            <a:gdLst/>
            <a:ahLst/>
            <a:cxnLst/>
            <a:rect l="l" t="t" r="r" b="b"/>
            <a:pathLst>
              <a:path w="2542078" h="36753">
                <a:moveTo>
                  <a:pt x="0" y="0"/>
                </a:moveTo>
                <a:lnTo>
                  <a:pt x="2542078" y="0"/>
                </a:lnTo>
                <a:lnTo>
                  <a:pt x="2542078" y="36753"/>
                </a:lnTo>
                <a:lnTo>
                  <a:pt x="0" y="36753"/>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8" name="Freeform 8"/>
          <p:cNvSpPr/>
          <p:nvPr/>
        </p:nvSpPr>
        <p:spPr>
          <a:xfrm>
            <a:off x="17242207" y="8842817"/>
            <a:ext cx="1683060" cy="24334"/>
          </a:xfrm>
          <a:custGeom>
            <a:avLst/>
            <a:gdLst/>
            <a:ahLst/>
            <a:cxnLst/>
            <a:rect l="l" t="t" r="r" b="b"/>
            <a:pathLst>
              <a:path w="1683060" h="24334">
                <a:moveTo>
                  <a:pt x="0" y="0"/>
                </a:moveTo>
                <a:lnTo>
                  <a:pt x="1683060" y="0"/>
                </a:lnTo>
                <a:lnTo>
                  <a:pt x="1683060" y="24334"/>
                </a:lnTo>
                <a:lnTo>
                  <a:pt x="0" y="24334"/>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9" name="TextBox 9"/>
          <p:cNvSpPr txBox="1"/>
          <p:nvPr/>
        </p:nvSpPr>
        <p:spPr>
          <a:xfrm>
            <a:off x="677923" y="2457903"/>
            <a:ext cx="16932154" cy="7407521"/>
          </a:xfrm>
          <a:prstGeom prst="rect">
            <a:avLst/>
          </a:prstGeom>
        </p:spPr>
        <p:txBody>
          <a:bodyPr lIns="0" tIns="0" rIns="0" bIns="0" rtlCol="0" anchor="t">
            <a:spAutoFit/>
          </a:bodyPr>
          <a:lstStyle/>
          <a:p>
            <a:pPr algn="l">
              <a:lnSpc>
                <a:spcPts val="5497"/>
              </a:lnSpc>
            </a:pPr>
            <a:r>
              <a:rPr lang="en-US" sz="3927" spc="78" dirty="0">
                <a:solidFill>
                  <a:srgbClr val="000000"/>
                </a:solidFill>
                <a:latin typeface="Rubrik"/>
                <a:ea typeface="Rubrik"/>
                <a:cs typeface="Rubrik"/>
                <a:sym typeface="Rubrik"/>
              </a:rPr>
              <a:t>Recruitment of Health &amp; Wellness Educator:</a:t>
            </a:r>
          </a:p>
          <a:p>
            <a:pPr marL="658007" lvl="1" indent="-329004" algn="l">
              <a:lnSpc>
                <a:spcPts val="4266"/>
              </a:lnSpc>
              <a:buFont typeface="Arial"/>
              <a:buChar char="•"/>
            </a:pPr>
            <a:r>
              <a:rPr lang="en-US" sz="3047" spc="60" dirty="0">
                <a:solidFill>
                  <a:srgbClr val="000000"/>
                </a:solidFill>
                <a:latin typeface="Rubrik"/>
                <a:ea typeface="Rubrik"/>
                <a:cs typeface="Rubrik"/>
                <a:sym typeface="Rubrik"/>
              </a:rPr>
              <a:t>Community Health Worker model, role called Health &amp; Wellness Educator (HWE)</a:t>
            </a:r>
          </a:p>
          <a:p>
            <a:pPr marL="658007" lvl="1" indent="-329004" algn="l">
              <a:lnSpc>
                <a:spcPts val="4266"/>
              </a:lnSpc>
              <a:buFont typeface="Arial"/>
              <a:buChar char="•"/>
            </a:pPr>
            <a:r>
              <a:rPr lang="en-US" sz="3047" spc="60" dirty="0">
                <a:solidFill>
                  <a:srgbClr val="000000"/>
                </a:solidFill>
                <a:latin typeface="Rubrik"/>
                <a:ea typeface="Rubrik"/>
                <a:cs typeface="Rubrik"/>
                <a:sym typeface="Rubrik"/>
              </a:rPr>
              <a:t>HWE should represent population served</a:t>
            </a:r>
          </a:p>
          <a:p>
            <a:pPr marL="658007" lvl="1" indent="-329004" algn="l">
              <a:lnSpc>
                <a:spcPts val="4266"/>
              </a:lnSpc>
              <a:buFont typeface="Arial"/>
              <a:buChar char="•"/>
            </a:pPr>
            <a:r>
              <a:rPr lang="en-US" sz="3047" spc="60" dirty="0">
                <a:solidFill>
                  <a:srgbClr val="000000"/>
                </a:solidFill>
                <a:latin typeface="Rubrik"/>
                <a:ea typeface="Rubrik"/>
                <a:cs typeface="Rubrik"/>
                <a:sym typeface="Rubrik"/>
              </a:rPr>
              <a:t>Selected candidates who had a wellness and health education/ community background: massage, yoga, wellness coaching</a:t>
            </a:r>
          </a:p>
          <a:p>
            <a:pPr algn="l">
              <a:lnSpc>
                <a:spcPts val="4266"/>
              </a:lnSpc>
            </a:pPr>
            <a:endParaRPr lang="en-US" sz="3047" spc="60" dirty="0">
              <a:solidFill>
                <a:srgbClr val="000000"/>
              </a:solidFill>
              <a:latin typeface="Rubrik"/>
              <a:ea typeface="Rubrik"/>
              <a:cs typeface="Rubrik"/>
              <a:sym typeface="Rubrik"/>
            </a:endParaRPr>
          </a:p>
          <a:p>
            <a:pPr algn="l">
              <a:lnSpc>
                <a:spcPts val="5497"/>
              </a:lnSpc>
            </a:pPr>
            <a:r>
              <a:rPr lang="en-US" sz="3927" spc="78" dirty="0">
                <a:solidFill>
                  <a:srgbClr val="000000"/>
                </a:solidFill>
                <a:latin typeface="Rubrik"/>
                <a:ea typeface="Rubrik"/>
                <a:cs typeface="Rubrik"/>
                <a:sym typeface="Rubrik"/>
              </a:rPr>
              <a:t>HWE Training Process:</a:t>
            </a:r>
          </a:p>
          <a:p>
            <a:pPr marL="658007" lvl="1" indent="-329004" algn="just">
              <a:lnSpc>
                <a:spcPts val="4266"/>
              </a:lnSpc>
              <a:buAutoNum type="arabicPeriod"/>
            </a:pPr>
            <a:r>
              <a:rPr lang="en-US" sz="3047" spc="60" dirty="0">
                <a:solidFill>
                  <a:srgbClr val="000000"/>
                </a:solidFill>
                <a:latin typeface="Rubrik"/>
                <a:ea typeface="Rubrik"/>
                <a:cs typeface="Rubrik"/>
                <a:sym typeface="Rubrik"/>
              </a:rPr>
              <a:t>HWE studies curriculum</a:t>
            </a:r>
          </a:p>
          <a:p>
            <a:pPr marL="658007" lvl="1" indent="-329004" algn="just">
              <a:lnSpc>
                <a:spcPts val="4266"/>
              </a:lnSpc>
              <a:buAutoNum type="arabicPeriod"/>
            </a:pPr>
            <a:r>
              <a:rPr lang="en-US" sz="3047" spc="60" dirty="0">
                <a:solidFill>
                  <a:srgbClr val="000000"/>
                </a:solidFill>
                <a:latin typeface="Rubrik"/>
                <a:ea typeface="Rubrik"/>
                <a:cs typeface="Rubrik"/>
                <a:sym typeface="Rubrik"/>
              </a:rPr>
              <a:t>HWE experiences curriculum as student in one-on one sessions with another HWE</a:t>
            </a:r>
          </a:p>
          <a:p>
            <a:pPr marL="658007" lvl="1" indent="-329004" algn="just">
              <a:lnSpc>
                <a:spcPts val="4266"/>
              </a:lnSpc>
              <a:buAutoNum type="arabicPeriod"/>
            </a:pPr>
            <a:r>
              <a:rPr lang="en-US" sz="3047" spc="60" dirty="0">
                <a:solidFill>
                  <a:srgbClr val="000000"/>
                </a:solidFill>
                <a:latin typeface="Rubrik"/>
                <a:ea typeface="Rubrik"/>
                <a:cs typeface="Rubrik"/>
                <a:sym typeface="Rubrik"/>
              </a:rPr>
              <a:t>HWE shadows session with experienced HWE</a:t>
            </a:r>
          </a:p>
          <a:p>
            <a:pPr marL="658007" lvl="1" indent="-329004" algn="just">
              <a:lnSpc>
                <a:spcPts val="4266"/>
              </a:lnSpc>
              <a:buAutoNum type="arabicPeriod"/>
            </a:pPr>
            <a:r>
              <a:rPr lang="en-US" sz="3047" spc="60" dirty="0">
                <a:solidFill>
                  <a:srgbClr val="000000"/>
                </a:solidFill>
                <a:latin typeface="Rubrik"/>
                <a:ea typeface="Rubrik"/>
                <a:cs typeface="Rubrik"/>
                <a:sym typeface="Rubrik"/>
              </a:rPr>
              <a:t>HWE presents classes to project team for feedback</a:t>
            </a:r>
          </a:p>
          <a:p>
            <a:pPr marL="658007" lvl="1" indent="-329004" algn="just">
              <a:lnSpc>
                <a:spcPts val="4266"/>
              </a:lnSpc>
              <a:buAutoNum type="arabicPeriod"/>
            </a:pPr>
            <a:r>
              <a:rPr lang="en-US" sz="3047" spc="60" dirty="0">
                <a:solidFill>
                  <a:srgbClr val="000000"/>
                </a:solidFill>
                <a:latin typeface="Rubrik"/>
                <a:ea typeface="Rubrik"/>
                <a:cs typeface="Rubrik"/>
                <a:sym typeface="Rubrik"/>
              </a:rPr>
              <a:t>HWE teaches series while being observed</a:t>
            </a:r>
          </a:p>
          <a:p>
            <a:pPr marL="658007" lvl="1" indent="-329004" algn="just">
              <a:lnSpc>
                <a:spcPts val="4266"/>
              </a:lnSpc>
              <a:buAutoNum type="arabicPeriod"/>
            </a:pPr>
            <a:r>
              <a:rPr lang="en-US" sz="3047" spc="60" dirty="0">
                <a:solidFill>
                  <a:srgbClr val="000000"/>
                </a:solidFill>
                <a:latin typeface="Rubrik"/>
                <a:ea typeface="Rubrik"/>
                <a:cs typeface="Rubrik"/>
                <a:sym typeface="Rubrik"/>
              </a:rPr>
              <a:t>Weekly meetings with project team to address any concerns and problem solve</a:t>
            </a:r>
          </a:p>
        </p:txBody>
      </p:sp>
      <p:sp>
        <p:nvSpPr>
          <p:cNvPr id="10" name="TextBox 10"/>
          <p:cNvSpPr txBox="1"/>
          <p:nvPr/>
        </p:nvSpPr>
        <p:spPr>
          <a:xfrm>
            <a:off x="632253" y="1843779"/>
            <a:ext cx="9811562" cy="454013"/>
          </a:xfrm>
          <a:prstGeom prst="rect">
            <a:avLst/>
          </a:prstGeom>
        </p:spPr>
        <p:txBody>
          <a:bodyPr lIns="0" tIns="0" rIns="0" bIns="0" rtlCol="0" anchor="t">
            <a:spAutoFit/>
          </a:bodyPr>
          <a:lstStyle/>
          <a:p>
            <a:pPr marL="0" lvl="0" indent="0" algn="just">
              <a:lnSpc>
                <a:spcPts val="3023"/>
              </a:lnSpc>
              <a:spcBef>
                <a:spcPct val="0"/>
              </a:spcBef>
            </a:pPr>
            <a:r>
              <a:rPr lang="en-US" sz="2749">
                <a:solidFill>
                  <a:srgbClr val="000000"/>
                </a:solidFill>
                <a:latin typeface="Rubrik"/>
                <a:ea typeface="Rubrik"/>
                <a:cs typeface="Rubrik"/>
                <a:sym typeface="Rubrik"/>
              </a:rPr>
              <a:t>Health &amp; Wellness Educator (HWE) Recruitment &amp; Training </a:t>
            </a:r>
          </a:p>
        </p:txBody>
      </p:sp>
      <p:sp>
        <p:nvSpPr>
          <p:cNvPr id="11" name="TextBox 11"/>
          <p:cNvSpPr txBox="1"/>
          <p:nvPr/>
        </p:nvSpPr>
        <p:spPr>
          <a:xfrm>
            <a:off x="803112" y="320437"/>
            <a:ext cx="8005600" cy="1146161"/>
          </a:xfrm>
          <a:prstGeom prst="rect">
            <a:avLst/>
          </a:prstGeom>
        </p:spPr>
        <p:txBody>
          <a:bodyPr lIns="0" tIns="0" rIns="0" bIns="0" rtlCol="0" anchor="t">
            <a:spAutoFit/>
          </a:bodyPr>
          <a:lstStyle/>
          <a:p>
            <a:pPr marL="0" lvl="0" indent="0" algn="just">
              <a:lnSpc>
                <a:spcPts val="7696"/>
              </a:lnSpc>
              <a:spcBef>
                <a:spcPct val="0"/>
              </a:spcBef>
            </a:pPr>
            <a:r>
              <a:rPr lang="en-US" sz="6996">
                <a:solidFill>
                  <a:srgbClr val="FFFFFF"/>
                </a:solidFill>
                <a:latin typeface="Rubrik"/>
                <a:ea typeface="Rubrik"/>
                <a:cs typeface="Rubrik"/>
                <a:sym typeface="Rubrik"/>
              </a:rPr>
              <a:t>IMPLEMENTATION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28566"/>
            <a:chOff x="0" y="0"/>
            <a:chExt cx="4058706" cy="383625"/>
          </a:xfrm>
        </p:grpSpPr>
        <p:sp>
          <p:nvSpPr>
            <p:cNvPr id="3" name="Freeform 3"/>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4" name="TextBox 4"/>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5" name="TextBox 5"/>
          <p:cNvSpPr txBox="1"/>
          <p:nvPr/>
        </p:nvSpPr>
        <p:spPr>
          <a:xfrm>
            <a:off x="260128" y="1936348"/>
            <a:ext cx="16638563" cy="454013"/>
          </a:xfrm>
          <a:prstGeom prst="rect">
            <a:avLst/>
          </a:prstGeom>
        </p:spPr>
        <p:txBody>
          <a:bodyPr lIns="0" tIns="0" rIns="0" bIns="0" rtlCol="0" anchor="t">
            <a:spAutoFit/>
          </a:bodyPr>
          <a:lstStyle/>
          <a:p>
            <a:pPr marL="0" lvl="0" indent="0" algn="just">
              <a:lnSpc>
                <a:spcPts val="3023"/>
              </a:lnSpc>
              <a:spcBef>
                <a:spcPct val="0"/>
              </a:spcBef>
            </a:pPr>
            <a:r>
              <a:rPr lang="en-US" sz="2749" u="none" strike="noStrike">
                <a:solidFill>
                  <a:srgbClr val="000000"/>
                </a:solidFill>
                <a:latin typeface="Rubrik"/>
                <a:ea typeface="Rubrik"/>
                <a:cs typeface="Rubrik"/>
                <a:sym typeface="Rubrik"/>
              </a:rPr>
              <a:t>Lessons learned from delivering classes</a:t>
            </a:r>
          </a:p>
        </p:txBody>
      </p:sp>
      <p:sp>
        <p:nvSpPr>
          <p:cNvPr id="6" name="Freeform 6"/>
          <p:cNvSpPr/>
          <p:nvPr/>
        </p:nvSpPr>
        <p:spPr>
          <a:xfrm>
            <a:off x="449325" y="2730019"/>
            <a:ext cx="2171979" cy="1764733"/>
          </a:xfrm>
          <a:custGeom>
            <a:avLst/>
            <a:gdLst/>
            <a:ahLst/>
            <a:cxnLst/>
            <a:rect l="l" t="t" r="r" b="b"/>
            <a:pathLst>
              <a:path w="2171979" h="1764733">
                <a:moveTo>
                  <a:pt x="0" y="0"/>
                </a:moveTo>
                <a:lnTo>
                  <a:pt x="2171979" y="0"/>
                </a:lnTo>
                <a:lnTo>
                  <a:pt x="2171979" y="1764733"/>
                </a:lnTo>
                <a:lnTo>
                  <a:pt x="0" y="1764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2900845" y="2854272"/>
            <a:ext cx="19394296" cy="1377848"/>
          </a:xfrm>
          <a:prstGeom prst="rect">
            <a:avLst/>
          </a:prstGeom>
        </p:spPr>
        <p:txBody>
          <a:bodyPr lIns="0" tIns="0" rIns="0" bIns="0" rtlCol="0" anchor="t">
            <a:spAutoFit/>
          </a:bodyPr>
          <a:lstStyle/>
          <a:p>
            <a:pPr algn="just">
              <a:lnSpc>
                <a:spcPts val="5008"/>
              </a:lnSpc>
            </a:pPr>
            <a:r>
              <a:rPr lang="en-US" sz="4552">
                <a:solidFill>
                  <a:srgbClr val="000000"/>
                </a:solidFill>
                <a:latin typeface="Rubrik"/>
                <a:ea typeface="Rubrik"/>
                <a:cs typeface="Rubrik"/>
                <a:sym typeface="Rubrik"/>
              </a:rPr>
              <a:t>1.0 BE-WEHL in Homes - Virtual Family Classes 1:1</a:t>
            </a:r>
          </a:p>
          <a:p>
            <a:pPr marL="0" lvl="0" indent="0" algn="just">
              <a:lnSpc>
                <a:spcPts val="5008"/>
              </a:lnSpc>
              <a:spcBef>
                <a:spcPct val="0"/>
              </a:spcBef>
            </a:pPr>
            <a:r>
              <a:rPr lang="en-US" sz="4552">
                <a:solidFill>
                  <a:srgbClr val="000000"/>
                </a:solidFill>
                <a:latin typeface="Rubrik"/>
                <a:ea typeface="Rubrik"/>
                <a:cs typeface="Rubrik"/>
                <a:sym typeface="Rubrik"/>
              </a:rPr>
              <a:t>Referrals for Behavioral Health Challenges</a:t>
            </a:r>
          </a:p>
        </p:txBody>
      </p:sp>
      <p:sp>
        <p:nvSpPr>
          <p:cNvPr id="8" name="TextBox 8"/>
          <p:cNvSpPr txBox="1"/>
          <p:nvPr/>
        </p:nvSpPr>
        <p:spPr>
          <a:xfrm>
            <a:off x="2621304" y="4447127"/>
            <a:ext cx="13385147" cy="3850354"/>
          </a:xfrm>
          <a:prstGeom prst="rect">
            <a:avLst/>
          </a:prstGeom>
        </p:spPr>
        <p:txBody>
          <a:bodyPr lIns="0" tIns="0" rIns="0" bIns="0" rtlCol="0" anchor="t">
            <a:spAutoFit/>
          </a:bodyPr>
          <a:lstStyle/>
          <a:p>
            <a:pPr marL="735080" lvl="1" indent="-367540" algn="l">
              <a:lnSpc>
                <a:spcPts val="3745"/>
              </a:lnSpc>
              <a:buFont typeface="Arial"/>
              <a:buChar char="•"/>
            </a:pPr>
            <a:r>
              <a:rPr lang="en-US" sz="3404">
                <a:solidFill>
                  <a:srgbClr val="000000"/>
                </a:solidFill>
                <a:latin typeface="Rubrik"/>
                <a:ea typeface="Rubrik"/>
                <a:cs typeface="Rubrik"/>
                <a:sym typeface="Rubrik"/>
              </a:rPr>
              <a:t>Family-based program is successful; encourage family engagement at onset</a:t>
            </a:r>
          </a:p>
          <a:p>
            <a:pPr marL="735080" lvl="1" indent="-367540" algn="l">
              <a:lnSpc>
                <a:spcPts val="3745"/>
              </a:lnSpc>
              <a:buFont typeface="Arial"/>
              <a:buChar char="•"/>
            </a:pPr>
            <a:r>
              <a:rPr lang="en-US" sz="3404">
                <a:solidFill>
                  <a:srgbClr val="000000"/>
                </a:solidFill>
                <a:latin typeface="Rubrik"/>
                <a:ea typeface="Rubrik"/>
                <a:cs typeface="Rubrik"/>
                <a:sym typeface="Rubrik"/>
              </a:rPr>
              <a:t>Learn from families - build off of what they enjoy</a:t>
            </a:r>
          </a:p>
          <a:p>
            <a:pPr marL="735080" lvl="1" indent="-367540" algn="l">
              <a:lnSpc>
                <a:spcPts val="3745"/>
              </a:lnSpc>
              <a:buFont typeface="Arial"/>
              <a:buChar char="•"/>
            </a:pPr>
            <a:r>
              <a:rPr lang="en-US" sz="3404">
                <a:solidFill>
                  <a:srgbClr val="000000"/>
                </a:solidFill>
                <a:latin typeface="Rubrik"/>
                <a:ea typeface="Rubrik"/>
                <a:cs typeface="Rubrik"/>
                <a:sym typeface="Rubrik"/>
              </a:rPr>
              <a:t>Include all family members, create a safe/brave space</a:t>
            </a:r>
          </a:p>
          <a:p>
            <a:pPr marL="735080" lvl="1" indent="-367540" algn="l">
              <a:lnSpc>
                <a:spcPts val="3745"/>
              </a:lnSpc>
              <a:buFont typeface="Arial"/>
              <a:buChar char="•"/>
            </a:pPr>
            <a:r>
              <a:rPr lang="en-US" sz="3404">
                <a:solidFill>
                  <a:srgbClr val="000000"/>
                </a:solidFill>
                <a:latin typeface="Rubrik"/>
                <a:ea typeface="Rubrik"/>
                <a:cs typeface="Rubrik"/>
                <a:sym typeface="Rubrik"/>
              </a:rPr>
              <a:t>Honor and acknowledge practice roots</a:t>
            </a:r>
          </a:p>
          <a:p>
            <a:pPr marL="735080" lvl="1" indent="-367540" algn="l">
              <a:lnSpc>
                <a:spcPts val="3745"/>
              </a:lnSpc>
              <a:buFont typeface="Arial"/>
              <a:buChar char="•"/>
            </a:pPr>
            <a:r>
              <a:rPr lang="en-US" sz="3404">
                <a:solidFill>
                  <a:srgbClr val="000000"/>
                </a:solidFill>
                <a:latin typeface="Rubrik"/>
                <a:ea typeface="Rubrik"/>
                <a:cs typeface="Rubrik"/>
                <a:sym typeface="Rubrik"/>
              </a:rPr>
              <a:t>Massage class worked better with families than in subsequent iterations</a:t>
            </a:r>
          </a:p>
          <a:p>
            <a:pPr marL="735080" lvl="1" indent="-367540" algn="l">
              <a:lnSpc>
                <a:spcPts val="3745"/>
              </a:lnSpc>
              <a:buFont typeface="Arial"/>
              <a:buChar char="•"/>
            </a:pPr>
            <a:r>
              <a:rPr lang="en-US" sz="3404">
                <a:solidFill>
                  <a:srgbClr val="000000"/>
                </a:solidFill>
                <a:latin typeface="Rubrik"/>
                <a:ea typeface="Rubrik"/>
                <a:cs typeface="Rubrik"/>
                <a:sym typeface="Rubrik"/>
              </a:rPr>
              <a:t>Training caregivers as trainers not feasible in this project</a:t>
            </a:r>
          </a:p>
        </p:txBody>
      </p:sp>
      <p:sp>
        <p:nvSpPr>
          <p:cNvPr id="9" name="TextBox 9"/>
          <p:cNvSpPr txBox="1"/>
          <p:nvPr/>
        </p:nvSpPr>
        <p:spPr>
          <a:xfrm>
            <a:off x="803112" y="320437"/>
            <a:ext cx="8005600" cy="1146161"/>
          </a:xfrm>
          <a:prstGeom prst="rect">
            <a:avLst/>
          </a:prstGeom>
        </p:spPr>
        <p:txBody>
          <a:bodyPr lIns="0" tIns="0" rIns="0" bIns="0" rtlCol="0" anchor="t">
            <a:spAutoFit/>
          </a:bodyPr>
          <a:lstStyle/>
          <a:p>
            <a:pPr marL="0" lvl="0" indent="0" algn="just">
              <a:lnSpc>
                <a:spcPts val="7696"/>
              </a:lnSpc>
              <a:spcBef>
                <a:spcPct val="0"/>
              </a:spcBef>
            </a:pPr>
            <a:r>
              <a:rPr lang="en-US" sz="6996">
                <a:solidFill>
                  <a:srgbClr val="FFFFFF"/>
                </a:solidFill>
                <a:latin typeface="Rubrik"/>
                <a:ea typeface="Rubrik"/>
                <a:cs typeface="Rubrik"/>
                <a:sym typeface="Rubrik"/>
              </a:rPr>
              <a:t>IMPLEMENTATION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816" y="2700541"/>
            <a:ext cx="16440523" cy="588626"/>
          </a:xfrm>
          <a:prstGeom prst="rect">
            <a:avLst/>
          </a:prstGeom>
        </p:spPr>
        <p:txBody>
          <a:bodyPr lIns="0" tIns="0" rIns="0" bIns="0" rtlCol="0" anchor="t">
            <a:spAutoFit/>
          </a:bodyPr>
          <a:lstStyle/>
          <a:p>
            <a:pPr marL="0" lvl="0" indent="0" algn="l">
              <a:lnSpc>
                <a:spcPts val="3958"/>
              </a:lnSpc>
              <a:spcBef>
                <a:spcPct val="0"/>
              </a:spcBef>
            </a:pPr>
            <a:r>
              <a:rPr lang="en-US" sz="3598">
                <a:solidFill>
                  <a:srgbClr val="000000"/>
                </a:solidFill>
                <a:latin typeface="Rubrik"/>
                <a:ea typeface="Rubrik"/>
                <a:cs typeface="Rubrik"/>
                <a:sym typeface="Rubrik"/>
              </a:rPr>
              <a:t>2.0 </a:t>
            </a:r>
            <a:r>
              <a:rPr lang="en-US" sz="3598" u="none">
                <a:solidFill>
                  <a:srgbClr val="000000"/>
                </a:solidFill>
                <a:latin typeface="Rubrik"/>
                <a:ea typeface="Rubrik"/>
                <a:cs typeface="Rubrik"/>
                <a:sym typeface="Rubrik"/>
              </a:rPr>
              <a:t>BE-WEHL in Communities - K-12 Classrooms, After School Programs</a:t>
            </a:r>
          </a:p>
        </p:txBody>
      </p:sp>
      <p:sp>
        <p:nvSpPr>
          <p:cNvPr id="3" name="TextBox 3"/>
          <p:cNvSpPr txBox="1"/>
          <p:nvPr/>
        </p:nvSpPr>
        <p:spPr>
          <a:xfrm>
            <a:off x="2047983" y="3291492"/>
            <a:ext cx="15489745" cy="2444059"/>
          </a:xfrm>
          <a:prstGeom prst="rect">
            <a:avLst/>
          </a:prstGeom>
        </p:spPr>
        <p:txBody>
          <a:bodyPr lIns="0" tIns="0" rIns="0" bIns="0" rtlCol="0" anchor="t">
            <a:spAutoFit/>
          </a:bodyPr>
          <a:lstStyle/>
          <a:p>
            <a:pPr marL="620062" lvl="1" indent="-310031" algn="l">
              <a:lnSpc>
                <a:spcPts val="3159"/>
              </a:lnSpc>
              <a:buFont typeface="Arial"/>
              <a:buChar char="•"/>
            </a:pPr>
            <a:r>
              <a:rPr lang="en-US" sz="2871" dirty="0">
                <a:solidFill>
                  <a:srgbClr val="000000"/>
                </a:solidFill>
                <a:latin typeface="Rubrik"/>
                <a:ea typeface="Rubrik"/>
                <a:cs typeface="Rubrik"/>
                <a:sym typeface="Rubrik"/>
              </a:rPr>
              <a:t>Connect through shared lived experience and/or draw from students’ experiences</a:t>
            </a:r>
          </a:p>
          <a:p>
            <a:pPr marL="620062" lvl="1" indent="-310031" algn="l">
              <a:lnSpc>
                <a:spcPts val="3159"/>
              </a:lnSpc>
              <a:buFont typeface="Arial"/>
              <a:buChar char="•"/>
            </a:pPr>
            <a:r>
              <a:rPr lang="en-US" sz="2871" dirty="0">
                <a:solidFill>
                  <a:srgbClr val="000000"/>
                </a:solidFill>
                <a:latin typeface="Rubrik"/>
                <a:ea typeface="Rubrik"/>
                <a:cs typeface="Rubrik"/>
                <a:sym typeface="Rubrik"/>
              </a:rPr>
              <a:t>Different activities are appealing to different age groups, give them a choice - permission to abstain from practice</a:t>
            </a:r>
          </a:p>
          <a:p>
            <a:pPr marL="620062" lvl="1" indent="-310031" algn="l">
              <a:lnSpc>
                <a:spcPts val="3159"/>
              </a:lnSpc>
              <a:buFont typeface="Arial"/>
              <a:buChar char="•"/>
            </a:pPr>
            <a:r>
              <a:rPr lang="en-US" sz="2871" dirty="0">
                <a:solidFill>
                  <a:srgbClr val="000000"/>
                </a:solidFill>
                <a:latin typeface="Rubrik"/>
                <a:ea typeface="Rubrik"/>
                <a:cs typeface="Rubrik"/>
                <a:sym typeface="Rubrik"/>
              </a:rPr>
              <a:t>Be sensitive to religious and cultural dynamics</a:t>
            </a:r>
          </a:p>
          <a:p>
            <a:pPr marL="620062" lvl="1" indent="-310031" algn="l">
              <a:lnSpc>
                <a:spcPts val="3159"/>
              </a:lnSpc>
              <a:buFont typeface="Arial"/>
              <a:buChar char="•"/>
            </a:pPr>
            <a:r>
              <a:rPr lang="en-US" sz="2871" dirty="0">
                <a:solidFill>
                  <a:srgbClr val="000000"/>
                </a:solidFill>
                <a:latin typeface="Rubrik"/>
                <a:ea typeface="Rubrik"/>
                <a:cs typeface="Rubrik"/>
                <a:sym typeface="Rubrik"/>
              </a:rPr>
              <a:t>Research study was difficult to implement in schools</a:t>
            </a:r>
          </a:p>
          <a:p>
            <a:pPr marL="620062" lvl="1" indent="-310031" algn="l">
              <a:lnSpc>
                <a:spcPts val="3159"/>
              </a:lnSpc>
              <a:buFont typeface="Arial"/>
              <a:buChar char="•"/>
            </a:pPr>
            <a:r>
              <a:rPr lang="en-US" sz="2871" dirty="0">
                <a:solidFill>
                  <a:srgbClr val="000000"/>
                </a:solidFill>
                <a:latin typeface="Rubrik"/>
                <a:ea typeface="Rubrik"/>
                <a:cs typeface="Rubrik"/>
                <a:sym typeface="Rubrik"/>
              </a:rPr>
              <a:t>Concurrent virtual parent classes not well attended</a:t>
            </a:r>
          </a:p>
        </p:txBody>
      </p:sp>
      <p:sp>
        <p:nvSpPr>
          <p:cNvPr id="4" name="TextBox 4"/>
          <p:cNvSpPr txBox="1"/>
          <p:nvPr/>
        </p:nvSpPr>
        <p:spPr>
          <a:xfrm>
            <a:off x="2047982" y="5697451"/>
            <a:ext cx="16011417" cy="4103688"/>
          </a:xfrm>
          <a:prstGeom prst="rect">
            <a:avLst/>
          </a:prstGeom>
        </p:spPr>
        <p:txBody>
          <a:bodyPr wrap="square" lIns="0" tIns="0" rIns="0" bIns="0" rtlCol="0" anchor="t">
            <a:spAutoFit/>
          </a:bodyPr>
          <a:lstStyle/>
          <a:p>
            <a:pPr marL="620062" lvl="1" indent="-310031" algn="l">
              <a:lnSpc>
                <a:spcPts val="3159"/>
              </a:lnSpc>
              <a:spcBef>
                <a:spcPct val="0"/>
              </a:spcBef>
              <a:buFont typeface="Arial"/>
              <a:buChar char="•"/>
            </a:pPr>
            <a:r>
              <a:rPr lang="en-US" sz="2871" u="none" strike="noStrike" dirty="0">
                <a:solidFill>
                  <a:srgbClr val="000000"/>
                </a:solidFill>
                <a:latin typeface="Rubrik"/>
                <a:ea typeface="Rubrik"/>
                <a:cs typeface="Rubrik"/>
                <a:sym typeface="Rubrik"/>
              </a:rPr>
              <a:t>More success scheduling classes with city charter schools and suburb schools than city public schools </a:t>
            </a:r>
          </a:p>
          <a:p>
            <a:pPr marL="620062" lvl="1" indent="-310031" algn="l">
              <a:lnSpc>
                <a:spcPts val="3159"/>
              </a:lnSpc>
              <a:spcBef>
                <a:spcPct val="0"/>
              </a:spcBef>
              <a:buFont typeface="Arial"/>
              <a:buChar char="•"/>
            </a:pPr>
            <a:r>
              <a:rPr lang="en-US" sz="2871" u="none" strike="noStrike" dirty="0">
                <a:solidFill>
                  <a:srgbClr val="000000"/>
                </a:solidFill>
                <a:latin typeface="Rubrik"/>
                <a:ea typeface="Rubrik"/>
                <a:cs typeface="Rubrik"/>
                <a:sym typeface="Rubrik"/>
              </a:rPr>
              <a:t>Mindfulness practices were embedded into school structure in more affluent areas as compared to less affluent areas </a:t>
            </a:r>
          </a:p>
          <a:p>
            <a:pPr marL="620062" lvl="1" indent="-310031" algn="l">
              <a:lnSpc>
                <a:spcPts val="3159"/>
              </a:lnSpc>
              <a:spcBef>
                <a:spcPct val="0"/>
              </a:spcBef>
              <a:buFont typeface="Arial"/>
              <a:buChar char="•"/>
            </a:pPr>
            <a:r>
              <a:rPr lang="en-US" sz="2871" u="none" strike="noStrike" dirty="0">
                <a:solidFill>
                  <a:srgbClr val="000000"/>
                </a:solidFill>
                <a:latin typeface="Rubrik"/>
                <a:ea typeface="Rubrik"/>
                <a:cs typeface="Rubrik"/>
                <a:sym typeface="Rubrik"/>
              </a:rPr>
              <a:t>Massage class: </a:t>
            </a:r>
          </a:p>
          <a:p>
            <a:pPr marL="1240125" lvl="2" indent="-413375" algn="l">
              <a:lnSpc>
                <a:spcPts val="3159"/>
              </a:lnSpc>
              <a:spcBef>
                <a:spcPct val="0"/>
              </a:spcBef>
              <a:buFont typeface="Arial"/>
              <a:buChar char="⚬"/>
            </a:pPr>
            <a:r>
              <a:rPr lang="en-US" sz="2871" u="none" strike="noStrike" dirty="0">
                <a:solidFill>
                  <a:srgbClr val="000000"/>
                </a:solidFill>
                <a:latin typeface="Rubrik"/>
                <a:ea typeface="Rubrik"/>
                <a:cs typeface="Rubrik"/>
                <a:sym typeface="Rubrik"/>
              </a:rPr>
              <a:t>Changed title from “Caring Touch” to “Healing Hands” and covered consent to touch. Schools were uncomfortable with the idea of touch</a:t>
            </a:r>
          </a:p>
          <a:p>
            <a:pPr marL="1240125" lvl="2" indent="-413375" algn="l">
              <a:lnSpc>
                <a:spcPts val="3159"/>
              </a:lnSpc>
              <a:spcBef>
                <a:spcPct val="0"/>
              </a:spcBef>
              <a:buFont typeface="Arial"/>
              <a:buChar char="⚬"/>
            </a:pPr>
            <a:r>
              <a:rPr lang="en-US" sz="2871" u="none" strike="noStrike" dirty="0">
                <a:solidFill>
                  <a:srgbClr val="000000"/>
                </a:solidFill>
                <a:latin typeface="Rubrik"/>
                <a:ea typeface="Rubrik"/>
                <a:cs typeface="Rubrik"/>
                <a:sym typeface="Rubrik"/>
              </a:rPr>
              <a:t>High school - removed massage class and replaced with “Fresh Mindset” class</a:t>
            </a:r>
          </a:p>
          <a:p>
            <a:pPr marL="620062" lvl="1" indent="-310031" algn="l">
              <a:lnSpc>
                <a:spcPts val="3159"/>
              </a:lnSpc>
              <a:spcBef>
                <a:spcPct val="0"/>
              </a:spcBef>
              <a:buFont typeface="Arial"/>
              <a:buChar char="•"/>
            </a:pPr>
            <a:r>
              <a:rPr lang="en-US" sz="2871" u="none" strike="noStrike" dirty="0">
                <a:solidFill>
                  <a:srgbClr val="000000"/>
                </a:solidFill>
                <a:latin typeface="Rubrik"/>
                <a:ea typeface="Rubrik"/>
                <a:cs typeface="Rubrik"/>
                <a:sym typeface="Rubrik"/>
              </a:rPr>
              <a:t>Yoga- sometimes perceived as a spiritual practice that conflicted with religious beliefs</a:t>
            </a:r>
          </a:p>
          <a:p>
            <a:pPr marL="620062" lvl="1" indent="-310031" algn="l">
              <a:lnSpc>
                <a:spcPts val="3159"/>
              </a:lnSpc>
              <a:spcBef>
                <a:spcPct val="0"/>
              </a:spcBef>
              <a:buFont typeface="Arial"/>
              <a:buChar char="•"/>
            </a:pPr>
            <a:r>
              <a:rPr lang="en-US" sz="2871" u="none" strike="noStrike" dirty="0">
                <a:solidFill>
                  <a:srgbClr val="000000"/>
                </a:solidFill>
                <a:latin typeface="Rubrik"/>
                <a:ea typeface="Rubrik"/>
                <a:cs typeface="Rubrik"/>
                <a:sym typeface="Rubrik"/>
              </a:rPr>
              <a:t>Take into consideration the limited nature exposure in city, be creative</a:t>
            </a:r>
          </a:p>
        </p:txBody>
      </p:sp>
      <p:grpSp>
        <p:nvGrpSpPr>
          <p:cNvPr id="5" name="Group 5"/>
          <p:cNvGrpSpPr/>
          <p:nvPr/>
        </p:nvGrpSpPr>
        <p:grpSpPr>
          <a:xfrm>
            <a:off x="0" y="0"/>
            <a:ext cx="18288000" cy="1728566"/>
            <a:chOff x="0" y="0"/>
            <a:chExt cx="4058706" cy="383625"/>
          </a:xfrm>
        </p:grpSpPr>
        <p:sp>
          <p:nvSpPr>
            <p:cNvPr id="6" name="Freeform 6"/>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7" name="TextBox 7"/>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8" name="TextBox 8"/>
          <p:cNvSpPr txBox="1"/>
          <p:nvPr/>
        </p:nvSpPr>
        <p:spPr>
          <a:xfrm>
            <a:off x="260128" y="1936348"/>
            <a:ext cx="16638563" cy="454013"/>
          </a:xfrm>
          <a:prstGeom prst="rect">
            <a:avLst/>
          </a:prstGeom>
        </p:spPr>
        <p:txBody>
          <a:bodyPr lIns="0" tIns="0" rIns="0" bIns="0" rtlCol="0" anchor="t">
            <a:spAutoFit/>
          </a:bodyPr>
          <a:lstStyle/>
          <a:p>
            <a:pPr marL="0" lvl="0" indent="0" algn="just">
              <a:lnSpc>
                <a:spcPts val="3023"/>
              </a:lnSpc>
              <a:spcBef>
                <a:spcPct val="0"/>
              </a:spcBef>
            </a:pPr>
            <a:r>
              <a:rPr lang="en-US" sz="2749" u="none" strike="noStrike">
                <a:solidFill>
                  <a:srgbClr val="000000"/>
                </a:solidFill>
                <a:latin typeface="Rubrik"/>
                <a:ea typeface="Rubrik"/>
                <a:cs typeface="Rubrik"/>
                <a:sym typeface="Rubrik"/>
              </a:rPr>
              <a:t>Lessons learned from delivering classes</a:t>
            </a:r>
          </a:p>
        </p:txBody>
      </p:sp>
      <p:sp>
        <p:nvSpPr>
          <p:cNvPr id="9" name="TextBox 9"/>
          <p:cNvSpPr txBox="1"/>
          <p:nvPr/>
        </p:nvSpPr>
        <p:spPr>
          <a:xfrm>
            <a:off x="803112" y="320437"/>
            <a:ext cx="8005600" cy="1146161"/>
          </a:xfrm>
          <a:prstGeom prst="rect">
            <a:avLst/>
          </a:prstGeom>
        </p:spPr>
        <p:txBody>
          <a:bodyPr lIns="0" tIns="0" rIns="0" bIns="0" rtlCol="0" anchor="t">
            <a:spAutoFit/>
          </a:bodyPr>
          <a:lstStyle/>
          <a:p>
            <a:pPr marL="0" lvl="0" indent="0" algn="just">
              <a:lnSpc>
                <a:spcPts val="7696"/>
              </a:lnSpc>
              <a:spcBef>
                <a:spcPct val="0"/>
              </a:spcBef>
            </a:pPr>
            <a:r>
              <a:rPr lang="en-US" sz="6996">
                <a:solidFill>
                  <a:srgbClr val="FFFFFF"/>
                </a:solidFill>
                <a:latin typeface="Rubrik"/>
                <a:ea typeface="Rubrik"/>
                <a:cs typeface="Rubrik"/>
                <a:sym typeface="Rubrik"/>
              </a:rPr>
              <a:t>IMPLEMENTATION</a:t>
            </a:r>
          </a:p>
        </p:txBody>
      </p:sp>
      <p:sp>
        <p:nvSpPr>
          <p:cNvPr id="10" name="Freeform 10"/>
          <p:cNvSpPr/>
          <p:nvPr/>
        </p:nvSpPr>
        <p:spPr>
          <a:xfrm>
            <a:off x="260128" y="2638011"/>
            <a:ext cx="1552515" cy="1459364"/>
          </a:xfrm>
          <a:custGeom>
            <a:avLst/>
            <a:gdLst/>
            <a:ahLst/>
            <a:cxnLst/>
            <a:rect l="l" t="t" r="r" b="b"/>
            <a:pathLst>
              <a:path w="1552515" h="1459364">
                <a:moveTo>
                  <a:pt x="0" y="0"/>
                </a:moveTo>
                <a:lnTo>
                  <a:pt x="1552515" y="0"/>
                </a:lnTo>
                <a:lnTo>
                  <a:pt x="1552515" y="1459364"/>
                </a:lnTo>
                <a:lnTo>
                  <a:pt x="0" y="1459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984033"/>
            <a:ext cx="2111276" cy="1918622"/>
          </a:xfrm>
          <a:custGeom>
            <a:avLst/>
            <a:gdLst/>
            <a:ahLst/>
            <a:cxnLst/>
            <a:rect l="l" t="t" r="r" b="b"/>
            <a:pathLst>
              <a:path w="2111276" h="1918622">
                <a:moveTo>
                  <a:pt x="0" y="0"/>
                </a:moveTo>
                <a:lnTo>
                  <a:pt x="2111276" y="0"/>
                </a:lnTo>
                <a:lnTo>
                  <a:pt x="2111276" y="1918622"/>
                </a:lnTo>
                <a:lnTo>
                  <a:pt x="0" y="1918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3330853" y="3216677"/>
            <a:ext cx="20433869" cy="1377281"/>
          </a:xfrm>
          <a:prstGeom prst="rect">
            <a:avLst/>
          </a:prstGeom>
        </p:spPr>
        <p:txBody>
          <a:bodyPr lIns="0" tIns="0" rIns="0" bIns="0" rtlCol="0" anchor="t">
            <a:spAutoFit/>
          </a:bodyPr>
          <a:lstStyle/>
          <a:p>
            <a:pPr marL="0" lvl="0" indent="0" algn="l">
              <a:lnSpc>
                <a:spcPts val="5042"/>
              </a:lnSpc>
              <a:spcBef>
                <a:spcPct val="0"/>
              </a:spcBef>
            </a:pPr>
            <a:r>
              <a:rPr lang="en-US" sz="4584">
                <a:solidFill>
                  <a:srgbClr val="000000"/>
                </a:solidFill>
                <a:latin typeface="Rubrik"/>
                <a:ea typeface="Rubrik"/>
                <a:cs typeface="Rubrik"/>
                <a:sym typeface="Rubrik"/>
              </a:rPr>
              <a:t>3.0 </a:t>
            </a:r>
            <a:r>
              <a:rPr lang="en-US" sz="4584" u="none">
                <a:solidFill>
                  <a:srgbClr val="000000"/>
                </a:solidFill>
                <a:latin typeface="Rubrik"/>
                <a:ea typeface="Rubrik"/>
                <a:cs typeface="Rubrik"/>
                <a:sym typeface="Rubrik"/>
              </a:rPr>
              <a:t>BE-WEHL for Early Childhood Educators (ECE)</a:t>
            </a:r>
          </a:p>
          <a:p>
            <a:pPr marL="0" lvl="0" indent="0" algn="l">
              <a:lnSpc>
                <a:spcPts val="5042"/>
              </a:lnSpc>
              <a:spcBef>
                <a:spcPct val="0"/>
              </a:spcBef>
            </a:pPr>
            <a:r>
              <a:rPr lang="en-US" sz="4584" u="none">
                <a:solidFill>
                  <a:srgbClr val="000000"/>
                </a:solidFill>
                <a:latin typeface="Rubrik"/>
                <a:ea typeface="Rubrik"/>
                <a:cs typeface="Rubrik"/>
                <a:sym typeface="Rubrik"/>
              </a:rPr>
              <a:t>- Training for Educators</a:t>
            </a:r>
          </a:p>
        </p:txBody>
      </p:sp>
      <p:sp>
        <p:nvSpPr>
          <p:cNvPr id="4" name="TextBox 4"/>
          <p:cNvSpPr txBox="1"/>
          <p:nvPr/>
        </p:nvSpPr>
        <p:spPr>
          <a:xfrm>
            <a:off x="3139976" y="4855030"/>
            <a:ext cx="14085428" cy="4385816"/>
          </a:xfrm>
          <a:prstGeom prst="rect">
            <a:avLst/>
          </a:prstGeom>
        </p:spPr>
        <p:txBody>
          <a:bodyPr lIns="0" tIns="0" rIns="0" bIns="0" rtlCol="0" anchor="t">
            <a:spAutoFit/>
          </a:bodyPr>
          <a:lstStyle/>
          <a:p>
            <a:pPr marL="740169" lvl="1" indent="-370084" algn="l">
              <a:lnSpc>
                <a:spcPts val="3771"/>
              </a:lnSpc>
              <a:buFont typeface="Arial"/>
              <a:buChar char="•"/>
            </a:pPr>
            <a:r>
              <a:rPr lang="en-US" sz="3428" dirty="0">
                <a:solidFill>
                  <a:srgbClr val="000000"/>
                </a:solidFill>
                <a:latin typeface="Rubrik"/>
                <a:ea typeface="Rubrik"/>
                <a:cs typeface="Rubrik"/>
                <a:sym typeface="Rubrik"/>
              </a:rPr>
              <a:t>Build strategic relationships </a:t>
            </a:r>
            <a:r>
              <a:rPr lang="en-US" sz="3428">
                <a:solidFill>
                  <a:srgbClr val="000000"/>
                </a:solidFill>
                <a:latin typeface="Rubrik"/>
                <a:ea typeface="Rubrik"/>
                <a:cs typeface="Rubrik"/>
                <a:sym typeface="Rubrik"/>
              </a:rPr>
              <a:t>with community-based </a:t>
            </a:r>
            <a:r>
              <a:rPr lang="en-US" sz="3428" dirty="0">
                <a:solidFill>
                  <a:srgbClr val="000000"/>
                </a:solidFill>
                <a:latin typeface="Rubrik"/>
                <a:ea typeface="Rubrik"/>
                <a:cs typeface="Rubrik"/>
                <a:sym typeface="Rubrik"/>
              </a:rPr>
              <a:t>organizations to support recruitment and build community trust</a:t>
            </a:r>
          </a:p>
          <a:p>
            <a:pPr algn="l">
              <a:lnSpc>
                <a:spcPts val="3771"/>
              </a:lnSpc>
            </a:pPr>
            <a:r>
              <a:rPr lang="en-US" sz="3428" dirty="0">
                <a:solidFill>
                  <a:srgbClr val="000000"/>
                </a:solidFill>
                <a:latin typeface="Rubrik"/>
                <a:ea typeface="Rubrik"/>
                <a:cs typeface="Rubrik"/>
                <a:sym typeface="Rubrik"/>
              </a:rPr>
              <a:t> </a:t>
            </a:r>
          </a:p>
          <a:p>
            <a:pPr marL="740169" lvl="1" indent="-370084" algn="l">
              <a:lnSpc>
                <a:spcPts val="3771"/>
              </a:lnSpc>
              <a:buFont typeface="Arial"/>
              <a:buChar char="•"/>
            </a:pPr>
            <a:r>
              <a:rPr lang="en-US" sz="3428" dirty="0">
                <a:solidFill>
                  <a:srgbClr val="000000"/>
                </a:solidFill>
                <a:latin typeface="Rubrik"/>
                <a:ea typeface="Rubrik"/>
                <a:cs typeface="Rubrik"/>
                <a:sym typeface="Rubrik"/>
              </a:rPr>
              <a:t>Previous ECE trainings typically focus on the children they teach, but there is a lack of focus on stress management &amp; support for ECEs </a:t>
            </a:r>
          </a:p>
          <a:p>
            <a:pPr algn="l">
              <a:lnSpc>
                <a:spcPts val="3771"/>
              </a:lnSpc>
            </a:pPr>
            <a:endParaRPr lang="en-US" sz="3428" dirty="0">
              <a:solidFill>
                <a:srgbClr val="000000"/>
              </a:solidFill>
              <a:latin typeface="Rubrik"/>
              <a:ea typeface="Rubrik"/>
              <a:cs typeface="Rubrik"/>
              <a:sym typeface="Rubrik"/>
            </a:endParaRPr>
          </a:p>
          <a:p>
            <a:pPr marL="740169" lvl="1" indent="-370084" algn="l">
              <a:lnSpc>
                <a:spcPts val="3771"/>
              </a:lnSpc>
              <a:buFont typeface="Arial"/>
              <a:buChar char="•"/>
            </a:pPr>
            <a:r>
              <a:rPr lang="en-US" sz="3428" dirty="0">
                <a:solidFill>
                  <a:srgbClr val="000000"/>
                </a:solidFill>
                <a:latin typeface="Rubrik"/>
                <a:ea typeface="Rubrik"/>
                <a:cs typeface="Rubrik"/>
                <a:sym typeface="Rubrik"/>
              </a:rPr>
              <a:t>Scheduling flexibility is required because of limited time of ECEs</a:t>
            </a:r>
          </a:p>
        </p:txBody>
      </p:sp>
      <p:grpSp>
        <p:nvGrpSpPr>
          <p:cNvPr id="5" name="Group 5"/>
          <p:cNvGrpSpPr/>
          <p:nvPr/>
        </p:nvGrpSpPr>
        <p:grpSpPr>
          <a:xfrm>
            <a:off x="0" y="0"/>
            <a:ext cx="18288000" cy="1728566"/>
            <a:chOff x="0" y="0"/>
            <a:chExt cx="4058706" cy="383625"/>
          </a:xfrm>
        </p:grpSpPr>
        <p:sp>
          <p:nvSpPr>
            <p:cNvPr id="6" name="Freeform 6"/>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7" name="TextBox 7"/>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8" name="TextBox 8"/>
          <p:cNvSpPr txBox="1"/>
          <p:nvPr/>
        </p:nvSpPr>
        <p:spPr>
          <a:xfrm>
            <a:off x="260128" y="1936348"/>
            <a:ext cx="16638563" cy="454013"/>
          </a:xfrm>
          <a:prstGeom prst="rect">
            <a:avLst/>
          </a:prstGeom>
        </p:spPr>
        <p:txBody>
          <a:bodyPr lIns="0" tIns="0" rIns="0" bIns="0" rtlCol="0" anchor="t">
            <a:spAutoFit/>
          </a:bodyPr>
          <a:lstStyle/>
          <a:p>
            <a:pPr marL="0" lvl="0" indent="0" algn="just">
              <a:lnSpc>
                <a:spcPts val="3023"/>
              </a:lnSpc>
              <a:spcBef>
                <a:spcPct val="0"/>
              </a:spcBef>
            </a:pPr>
            <a:r>
              <a:rPr lang="en-US" sz="2749" u="none" strike="noStrike">
                <a:solidFill>
                  <a:srgbClr val="000000"/>
                </a:solidFill>
                <a:latin typeface="Rubrik"/>
                <a:ea typeface="Rubrik"/>
                <a:cs typeface="Rubrik"/>
                <a:sym typeface="Rubrik"/>
              </a:rPr>
              <a:t>Lessons learned from delivering classes</a:t>
            </a:r>
          </a:p>
        </p:txBody>
      </p:sp>
      <p:sp>
        <p:nvSpPr>
          <p:cNvPr id="9" name="TextBox 9"/>
          <p:cNvSpPr txBox="1"/>
          <p:nvPr/>
        </p:nvSpPr>
        <p:spPr>
          <a:xfrm>
            <a:off x="803112" y="320437"/>
            <a:ext cx="8005600" cy="1146161"/>
          </a:xfrm>
          <a:prstGeom prst="rect">
            <a:avLst/>
          </a:prstGeom>
        </p:spPr>
        <p:txBody>
          <a:bodyPr lIns="0" tIns="0" rIns="0" bIns="0" rtlCol="0" anchor="t">
            <a:spAutoFit/>
          </a:bodyPr>
          <a:lstStyle/>
          <a:p>
            <a:pPr marL="0" lvl="0" indent="0" algn="just">
              <a:lnSpc>
                <a:spcPts val="7696"/>
              </a:lnSpc>
              <a:spcBef>
                <a:spcPct val="0"/>
              </a:spcBef>
            </a:pPr>
            <a:r>
              <a:rPr lang="en-US" sz="6996">
                <a:solidFill>
                  <a:srgbClr val="FFFFFF"/>
                </a:solidFill>
                <a:latin typeface="Rubrik"/>
                <a:ea typeface="Rubrik"/>
                <a:cs typeface="Rubrik"/>
                <a:sym typeface="Rubrik"/>
              </a:rPr>
              <a:t>IMPLEMENTATION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28566"/>
            <a:chOff x="0" y="0"/>
            <a:chExt cx="4058706" cy="383625"/>
          </a:xfrm>
        </p:grpSpPr>
        <p:sp>
          <p:nvSpPr>
            <p:cNvPr id="3" name="Freeform 3"/>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4" name="TextBox 4"/>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5" name="Freeform 5"/>
          <p:cNvSpPr/>
          <p:nvPr/>
        </p:nvSpPr>
        <p:spPr>
          <a:xfrm>
            <a:off x="15320854" y="9258300"/>
            <a:ext cx="2728544" cy="804920"/>
          </a:xfrm>
          <a:custGeom>
            <a:avLst/>
            <a:gdLst/>
            <a:ahLst/>
            <a:cxnLst/>
            <a:rect l="l" t="t" r="r" b="b"/>
            <a:pathLst>
              <a:path w="2728544" h="804920">
                <a:moveTo>
                  <a:pt x="0" y="0"/>
                </a:moveTo>
                <a:lnTo>
                  <a:pt x="2728544" y="0"/>
                </a:lnTo>
                <a:lnTo>
                  <a:pt x="2728544" y="804920"/>
                </a:lnTo>
                <a:lnTo>
                  <a:pt x="0" y="804920"/>
                </a:lnTo>
                <a:lnTo>
                  <a:pt x="0" y="0"/>
                </a:lnTo>
                <a:close/>
              </a:path>
            </a:pathLst>
          </a:custGeom>
          <a:blipFill>
            <a:blip r:embed="rId3"/>
            <a:stretch>
              <a:fillRect/>
            </a:stretch>
          </a:blipFill>
        </p:spPr>
        <p:txBody>
          <a:bodyPr/>
          <a:lstStyle/>
          <a:p>
            <a:endParaRPr lang="en-US"/>
          </a:p>
        </p:txBody>
      </p:sp>
      <p:sp>
        <p:nvSpPr>
          <p:cNvPr id="6" name="Freeform 6"/>
          <p:cNvSpPr/>
          <p:nvPr/>
        </p:nvSpPr>
        <p:spPr>
          <a:xfrm>
            <a:off x="1953232" y="1941211"/>
            <a:ext cx="12850277" cy="6842773"/>
          </a:xfrm>
          <a:custGeom>
            <a:avLst/>
            <a:gdLst/>
            <a:ahLst/>
            <a:cxnLst/>
            <a:rect l="l" t="t" r="r" b="b"/>
            <a:pathLst>
              <a:path w="12850277" h="6842773">
                <a:moveTo>
                  <a:pt x="0" y="0"/>
                </a:moveTo>
                <a:lnTo>
                  <a:pt x="12850277" y="0"/>
                </a:lnTo>
                <a:lnTo>
                  <a:pt x="12850277" y="6842772"/>
                </a:lnTo>
                <a:lnTo>
                  <a:pt x="0" y="6842772"/>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669762" y="320437"/>
            <a:ext cx="17379636" cy="987450"/>
          </a:xfrm>
          <a:prstGeom prst="rect">
            <a:avLst/>
          </a:prstGeom>
        </p:spPr>
        <p:txBody>
          <a:bodyPr wrap="square" lIns="0" tIns="0" rIns="0" bIns="0" rtlCol="0" anchor="t">
            <a:spAutoFit/>
          </a:bodyPr>
          <a:lstStyle/>
          <a:p>
            <a:pPr marL="0" lvl="0" indent="0">
              <a:lnSpc>
                <a:spcPts val="7696"/>
              </a:lnSpc>
              <a:spcBef>
                <a:spcPct val="0"/>
              </a:spcBef>
            </a:pPr>
            <a:r>
              <a:rPr lang="en-US" sz="6996" dirty="0">
                <a:solidFill>
                  <a:srgbClr val="FFFFFF"/>
                </a:solidFill>
                <a:latin typeface="Rubrik"/>
                <a:ea typeface="Rubrik"/>
                <a:cs typeface="Rubrik"/>
                <a:sym typeface="Rubrik"/>
              </a:rPr>
              <a:t>CONTENT: ACTIVITY &amp; REST CLASS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124" y="1399923"/>
            <a:ext cx="16048898" cy="8887077"/>
          </a:xfrm>
          <a:custGeom>
            <a:avLst/>
            <a:gdLst/>
            <a:ahLst/>
            <a:cxnLst/>
            <a:rect l="l" t="t" r="r" b="b"/>
            <a:pathLst>
              <a:path w="16048898" h="8887077">
                <a:moveTo>
                  <a:pt x="0" y="0"/>
                </a:moveTo>
                <a:lnTo>
                  <a:pt x="16048898" y="0"/>
                </a:lnTo>
                <a:lnTo>
                  <a:pt x="16048898" y="8887077"/>
                </a:lnTo>
                <a:lnTo>
                  <a:pt x="0" y="8887077"/>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728566"/>
            <a:chOff x="0" y="0"/>
            <a:chExt cx="4058706" cy="383625"/>
          </a:xfrm>
        </p:grpSpPr>
        <p:sp>
          <p:nvSpPr>
            <p:cNvPr id="4" name="Freeform 4"/>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5" name="TextBox 5"/>
            <p:cNvSpPr txBox="1"/>
            <p:nvPr/>
          </p:nvSpPr>
          <p:spPr>
            <a:xfrm>
              <a:off x="0" y="-47625"/>
              <a:ext cx="4058706" cy="431250"/>
            </a:xfrm>
            <a:prstGeom prst="rect">
              <a:avLst/>
            </a:prstGeom>
          </p:spPr>
          <p:txBody>
            <a:bodyPr lIns="79790" tIns="79790" rIns="79790" bIns="79790" rtlCol="0" anchor="ctr"/>
            <a:lstStyle/>
            <a:p>
              <a:pPr>
                <a:lnSpc>
                  <a:spcPts val="2669"/>
                </a:lnSpc>
              </a:pPr>
              <a:endParaRPr/>
            </a:p>
          </p:txBody>
        </p:sp>
      </p:grpSp>
      <p:sp>
        <p:nvSpPr>
          <p:cNvPr id="6" name="Freeform 6"/>
          <p:cNvSpPr/>
          <p:nvPr/>
        </p:nvSpPr>
        <p:spPr>
          <a:xfrm>
            <a:off x="15320854" y="9258300"/>
            <a:ext cx="2728544" cy="804920"/>
          </a:xfrm>
          <a:custGeom>
            <a:avLst/>
            <a:gdLst/>
            <a:ahLst/>
            <a:cxnLst/>
            <a:rect l="l" t="t" r="r" b="b"/>
            <a:pathLst>
              <a:path w="2728544" h="804920">
                <a:moveTo>
                  <a:pt x="0" y="0"/>
                </a:moveTo>
                <a:lnTo>
                  <a:pt x="2728544" y="0"/>
                </a:lnTo>
                <a:lnTo>
                  <a:pt x="2728544" y="804920"/>
                </a:lnTo>
                <a:lnTo>
                  <a:pt x="0" y="804920"/>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669762" y="320437"/>
            <a:ext cx="16703838" cy="987450"/>
          </a:xfrm>
          <a:prstGeom prst="rect">
            <a:avLst/>
          </a:prstGeom>
        </p:spPr>
        <p:txBody>
          <a:bodyPr wrap="square" lIns="0" tIns="0" rIns="0" bIns="0" rtlCol="0" anchor="t">
            <a:spAutoFit/>
          </a:bodyPr>
          <a:lstStyle/>
          <a:p>
            <a:pPr marL="0" lvl="0" indent="0">
              <a:lnSpc>
                <a:spcPts val="7696"/>
              </a:lnSpc>
              <a:spcBef>
                <a:spcPct val="0"/>
              </a:spcBef>
            </a:pPr>
            <a:r>
              <a:rPr lang="en-US" sz="6996" dirty="0">
                <a:solidFill>
                  <a:srgbClr val="FFFFFF"/>
                </a:solidFill>
                <a:latin typeface="Rubrik"/>
                <a:ea typeface="Rubrik"/>
                <a:cs typeface="Rubrik"/>
                <a:sym typeface="Rubrik"/>
              </a:rPr>
              <a:t>CONTENT: HEALING HANDS CLASS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65620" y="1466598"/>
            <a:ext cx="15756759" cy="8823785"/>
          </a:xfrm>
          <a:custGeom>
            <a:avLst/>
            <a:gdLst/>
            <a:ahLst/>
            <a:cxnLst/>
            <a:rect l="l" t="t" r="r" b="b"/>
            <a:pathLst>
              <a:path w="15756759" h="8823785">
                <a:moveTo>
                  <a:pt x="0" y="0"/>
                </a:moveTo>
                <a:lnTo>
                  <a:pt x="15756760" y="0"/>
                </a:lnTo>
                <a:lnTo>
                  <a:pt x="15756760" y="8823785"/>
                </a:lnTo>
                <a:lnTo>
                  <a:pt x="0" y="8823785"/>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728566"/>
            <a:chOff x="0" y="0"/>
            <a:chExt cx="4058706" cy="383625"/>
          </a:xfrm>
        </p:grpSpPr>
        <p:sp>
          <p:nvSpPr>
            <p:cNvPr id="4" name="Freeform 4"/>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5" name="TextBox 5"/>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6" name="TextBox 6"/>
          <p:cNvSpPr txBox="1"/>
          <p:nvPr/>
        </p:nvSpPr>
        <p:spPr>
          <a:xfrm>
            <a:off x="669762" y="320437"/>
            <a:ext cx="17389638" cy="987450"/>
          </a:xfrm>
          <a:prstGeom prst="rect">
            <a:avLst/>
          </a:prstGeom>
        </p:spPr>
        <p:txBody>
          <a:bodyPr wrap="square" lIns="0" tIns="0" rIns="0" bIns="0" rtlCol="0" anchor="t">
            <a:spAutoFit/>
          </a:bodyPr>
          <a:lstStyle/>
          <a:p>
            <a:pPr marL="0" lvl="0" indent="0">
              <a:lnSpc>
                <a:spcPts val="7696"/>
              </a:lnSpc>
              <a:spcBef>
                <a:spcPct val="0"/>
              </a:spcBef>
            </a:pPr>
            <a:r>
              <a:rPr lang="en-US" sz="6996" dirty="0">
                <a:solidFill>
                  <a:srgbClr val="FFFFFF"/>
                </a:solidFill>
                <a:latin typeface="Rubrik"/>
                <a:ea typeface="Rubrik"/>
                <a:cs typeface="Rubrik"/>
                <a:sym typeface="Rubrik"/>
              </a:rPr>
              <a:t>CONTENT: FRESH MINDSET CLASS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8300" y="2424282"/>
            <a:ext cx="2217762" cy="1801931"/>
          </a:xfrm>
          <a:custGeom>
            <a:avLst/>
            <a:gdLst/>
            <a:ahLst/>
            <a:cxnLst/>
            <a:rect l="l" t="t" r="r" b="b"/>
            <a:pathLst>
              <a:path w="2217762" h="1801931">
                <a:moveTo>
                  <a:pt x="0" y="0"/>
                </a:moveTo>
                <a:lnTo>
                  <a:pt x="2217761" y="0"/>
                </a:lnTo>
                <a:lnTo>
                  <a:pt x="2217761" y="1801931"/>
                </a:lnTo>
                <a:lnTo>
                  <a:pt x="0" y="180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2987003" y="1860326"/>
            <a:ext cx="3964818" cy="2442117"/>
          </a:xfrm>
          <a:prstGeom prst="rect">
            <a:avLst/>
          </a:prstGeom>
        </p:spPr>
        <p:txBody>
          <a:bodyPr lIns="0" tIns="0" rIns="0" bIns="0" rtlCol="0" anchor="t">
            <a:spAutoFit/>
          </a:bodyPr>
          <a:lstStyle/>
          <a:p>
            <a:pPr algn="just">
              <a:lnSpc>
                <a:spcPts val="6078"/>
              </a:lnSpc>
            </a:pPr>
            <a:r>
              <a:rPr lang="en-US" sz="5525">
                <a:solidFill>
                  <a:srgbClr val="000000"/>
                </a:solidFill>
                <a:latin typeface="Rubrik"/>
                <a:ea typeface="Rubrik"/>
                <a:cs typeface="Rubrik"/>
                <a:sym typeface="Rubrik"/>
              </a:rPr>
              <a:t>1.0</a:t>
            </a:r>
          </a:p>
          <a:p>
            <a:pPr algn="just">
              <a:lnSpc>
                <a:spcPts val="6078"/>
              </a:lnSpc>
            </a:pPr>
            <a:r>
              <a:rPr lang="en-US" sz="5525">
                <a:solidFill>
                  <a:srgbClr val="000000"/>
                </a:solidFill>
                <a:latin typeface="Rubrik"/>
                <a:ea typeface="Rubrik"/>
                <a:cs typeface="Rubrik"/>
                <a:sym typeface="Rubrik"/>
              </a:rPr>
              <a:t>BE-WEHL in</a:t>
            </a:r>
          </a:p>
          <a:p>
            <a:pPr marL="0" lvl="0" indent="0" algn="just">
              <a:lnSpc>
                <a:spcPts val="6078"/>
              </a:lnSpc>
              <a:spcBef>
                <a:spcPct val="0"/>
              </a:spcBef>
            </a:pPr>
            <a:r>
              <a:rPr lang="en-US" sz="5525">
                <a:solidFill>
                  <a:srgbClr val="000000"/>
                </a:solidFill>
                <a:latin typeface="Rubrik"/>
                <a:ea typeface="Rubrik"/>
                <a:cs typeface="Rubrik"/>
                <a:sym typeface="Rubrik"/>
              </a:rPr>
              <a:t>Homes</a:t>
            </a:r>
          </a:p>
        </p:txBody>
      </p:sp>
      <p:sp>
        <p:nvSpPr>
          <p:cNvPr id="4" name="TextBox 4"/>
          <p:cNvSpPr txBox="1"/>
          <p:nvPr/>
        </p:nvSpPr>
        <p:spPr>
          <a:xfrm>
            <a:off x="7815623" y="1633643"/>
            <a:ext cx="2607355" cy="1781282"/>
          </a:xfrm>
          <a:prstGeom prst="rect">
            <a:avLst/>
          </a:prstGeom>
        </p:spPr>
        <p:txBody>
          <a:bodyPr lIns="0" tIns="0" rIns="0" bIns="0" rtlCol="0" anchor="t">
            <a:spAutoFit/>
          </a:bodyPr>
          <a:lstStyle/>
          <a:p>
            <a:pPr algn="ctr">
              <a:lnSpc>
                <a:spcPts val="12634"/>
              </a:lnSpc>
            </a:pPr>
            <a:r>
              <a:rPr lang="en-US" sz="9024">
                <a:solidFill>
                  <a:srgbClr val="000000"/>
                </a:solidFill>
                <a:latin typeface="Rubrik Bold"/>
                <a:ea typeface="Rubrik Bold"/>
                <a:cs typeface="Rubrik Bold"/>
                <a:sym typeface="Rubrik Bold"/>
              </a:rPr>
              <a:t>40+ </a:t>
            </a:r>
          </a:p>
        </p:txBody>
      </p:sp>
      <p:sp>
        <p:nvSpPr>
          <p:cNvPr id="5" name="TextBox 5"/>
          <p:cNvSpPr txBox="1"/>
          <p:nvPr/>
        </p:nvSpPr>
        <p:spPr>
          <a:xfrm>
            <a:off x="10374697" y="2502398"/>
            <a:ext cx="3934324" cy="453349"/>
          </a:xfrm>
          <a:prstGeom prst="rect">
            <a:avLst/>
          </a:prstGeom>
        </p:spPr>
        <p:txBody>
          <a:bodyPr lIns="0" tIns="0" rIns="0" bIns="0" rtlCol="0" anchor="t">
            <a:spAutoFit/>
          </a:bodyPr>
          <a:lstStyle/>
          <a:p>
            <a:pPr algn="l">
              <a:lnSpc>
                <a:spcPts val="2948"/>
              </a:lnSpc>
            </a:pPr>
            <a:r>
              <a:rPr lang="en-US" sz="3009" spc="135">
                <a:solidFill>
                  <a:srgbClr val="000000"/>
                </a:solidFill>
                <a:latin typeface="Rubrik"/>
                <a:ea typeface="Rubrik"/>
                <a:cs typeface="Rubrik"/>
                <a:sym typeface="Rubrik"/>
              </a:rPr>
              <a:t>FAMILIES REACHED</a:t>
            </a:r>
          </a:p>
        </p:txBody>
      </p:sp>
      <p:sp>
        <p:nvSpPr>
          <p:cNvPr id="6" name="TextBox 6"/>
          <p:cNvSpPr txBox="1"/>
          <p:nvPr/>
        </p:nvSpPr>
        <p:spPr>
          <a:xfrm>
            <a:off x="7955150" y="3339814"/>
            <a:ext cx="8292047" cy="859534"/>
          </a:xfrm>
          <a:prstGeom prst="rect">
            <a:avLst/>
          </a:prstGeom>
        </p:spPr>
        <p:txBody>
          <a:bodyPr lIns="0" tIns="0" rIns="0" bIns="0" rtlCol="0" anchor="t">
            <a:spAutoFit/>
          </a:bodyPr>
          <a:lstStyle/>
          <a:p>
            <a:pPr algn="l">
              <a:lnSpc>
                <a:spcPts val="3200"/>
              </a:lnSpc>
            </a:pPr>
            <a:r>
              <a:rPr lang="en-US" sz="2286">
                <a:solidFill>
                  <a:srgbClr val="000000"/>
                </a:solidFill>
                <a:latin typeface="Rubrik"/>
                <a:ea typeface="Rubrik"/>
                <a:cs typeface="Rubrik"/>
                <a:sym typeface="Rubrik"/>
              </a:rPr>
              <a:t>CHOP patients with BH challenges or diagnosis such as ADHD, ODD, Autism</a:t>
            </a:r>
          </a:p>
        </p:txBody>
      </p:sp>
      <p:sp>
        <p:nvSpPr>
          <p:cNvPr id="7" name="AutoShape 7"/>
          <p:cNvSpPr/>
          <p:nvPr/>
        </p:nvSpPr>
        <p:spPr>
          <a:xfrm>
            <a:off x="7955150" y="3223967"/>
            <a:ext cx="4446285" cy="18707"/>
          </a:xfrm>
          <a:prstGeom prst="line">
            <a:avLst/>
          </a:prstGeom>
          <a:ln w="9525" cap="flat">
            <a:solidFill>
              <a:srgbClr val="000000"/>
            </a:solidFill>
            <a:prstDash val="solid"/>
            <a:headEnd type="none" w="sm" len="sm"/>
            <a:tailEnd type="none" w="sm" len="sm"/>
          </a:ln>
        </p:spPr>
        <p:txBody>
          <a:bodyPr/>
          <a:lstStyle/>
          <a:p>
            <a:endParaRPr lang="en-US"/>
          </a:p>
        </p:txBody>
      </p:sp>
      <p:grpSp>
        <p:nvGrpSpPr>
          <p:cNvPr id="8" name="Group 8"/>
          <p:cNvGrpSpPr/>
          <p:nvPr/>
        </p:nvGrpSpPr>
        <p:grpSpPr>
          <a:xfrm>
            <a:off x="0" y="0"/>
            <a:ext cx="18288000" cy="1728566"/>
            <a:chOff x="0" y="0"/>
            <a:chExt cx="4058706" cy="383625"/>
          </a:xfrm>
        </p:grpSpPr>
        <p:sp>
          <p:nvSpPr>
            <p:cNvPr id="9" name="Freeform 9"/>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10" name="TextBox 10"/>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11" name="TextBox 11"/>
          <p:cNvSpPr txBox="1"/>
          <p:nvPr/>
        </p:nvSpPr>
        <p:spPr>
          <a:xfrm>
            <a:off x="645475" y="289020"/>
            <a:ext cx="18832608" cy="1074325"/>
          </a:xfrm>
          <a:prstGeom prst="rect">
            <a:avLst/>
          </a:prstGeom>
        </p:spPr>
        <p:txBody>
          <a:bodyPr lIns="0" tIns="0" rIns="0" bIns="0" rtlCol="0" anchor="t">
            <a:spAutoFit/>
          </a:bodyPr>
          <a:lstStyle/>
          <a:p>
            <a:pPr algn="l">
              <a:lnSpc>
                <a:spcPts val="7256"/>
              </a:lnSpc>
            </a:pPr>
            <a:r>
              <a:rPr lang="en-US" sz="6596">
                <a:solidFill>
                  <a:srgbClr val="FFFFFF"/>
                </a:solidFill>
                <a:latin typeface="Rubrik"/>
                <a:ea typeface="Rubrik"/>
                <a:cs typeface="Rubrik"/>
                <a:sym typeface="Rubrik"/>
              </a:rPr>
              <a:t>FINDINGS: FEASIBILITY &amp; ACCEPTABILITY</a:t>
            </a:r>
          </a:p>
        </p:txBody>
      </p:sp>
      <p:grpSp>
        <p:nvGrpSpPr>
          <p:cNvPr id="12" name="Group 12"/>
          <p:cNvGrpSpPr/>
          <p:nvPr/>
        </p:nvGrpSpPr>
        <p:grpSpPr>
          <a:xfrm>
            <a:off x="1828800" y="4188757"/>
            <a:ext cx="14983266" cy="5992697"/>
            <a:chOff x="0" y="0"/>
            <a:chExt cx="19977688" cy="7990262"/>
          </a:xfrm>
        </p:grpSpPr>
        <p:sp>
          <p:nvSpPr>
            <p:cNvPr id="13" name="Freeform 13"/>
            <p:cNvSpPr/>
            <p:nvPr/>
          </p:nvSpPr>
          <p:spPr>
            <a:xfrm>
              <a:off x="0" y="115570"/>
              <a:ext cx="19977688" cy="7874692"/>
            </a:xfrm>
            <a:custGeom>
              <a:avLst/>
              <a:gdLst/>
              <a:ahLst/>
              <a:cxnLst/>
              <a:rect l="l" t="t" r="r" b="b"/>
              <a:pathLst>
                <a:path w="19977688" h="7874692">
                  <a:moveTo>
                    <a:pt x="0" y="0"/>
                  </a:moveTo>
                  <a:lnTo>
                    <a:pt x="19977688" y="0"/>
                  </a:lnTo>
                  <a:lnTo>
                    <a:pt x="19977688" y="7874692"/>
                  </a:lnTo>
                  <a:lnTo>
                    <a:pt x="0" y="7874692"/>
                  </a:lnTo>
                  <a:lnTo>
                    <a:pt x="0" y="0"/>
                  </a:lnTo>
                  <a:close/>
                </a:path>
              </a:pathLst>
            </a:custGeom>
            <a:blipFill>
              <a:blip r:embed="rId5"/>
              <a:stretch>
                <a:fillRect t="-12267"/>
              </a:stretch>
            </a:blipFill>
          </p:spPr>
          <p:txBody>
            <a:bodyPr/>
            <a:lstStyle/>
            <a:p>
              <a:endParaRPr lang="en-US"/>
            </a:p>
          </p:txBody>
        </p:sp>
        <p:grpSp>
          <p:nvGrpSpPr>
            <p:cNvPr id="14" name="Group 14"/>
            <p:cNvGrpSpPr/>
            <p:nvPr/>
          </p:nvGrpSpPr>
          <p:grpSpPr>
            <a:xfrm>
              <a:off x="5015392" y="67310"/>
              <a:ext cx="4221480" cy="614680"/>
              <a:chOff x="0" y="0"/>
              <a:chExt cx="4221480" cy="614680"/>
            </a:xfrm>
          </p:grpSpPr>
          <p:sp>
            <p:nvSpPr>
              <p:cNvPr id="15" name="Freeform 15"/>
              <p:cNvSpPr/>
              <p:nvPr/>
            </p:nvSpPr>
            <p:spPr>
              <a:xfrm>
                <a:off x="16510" y="-199390"/>
                <a:ext cx="4260850" cy="956310"/>
              </a:xfrm>
              <a:custGeom>
                <a:avLst/>
                <a:gdLst/>
                <a:ahLst/>
                <a:cxnLst/>
                <a:rect l="l" t="t" r="r" b="b"/>
                <a:pathLst>
                  <a:path w="4260850" h="956310">
                    <a:moveTo>
                      <a:pt x="34290" y="302260"/>
                    </a:moveTo>
                    <a:cubicBezTo>
                      <a:pt x="749300" y="261620"/>
                      <a:pt x="1143000" y="273050"/>
                      <a:pt x="1351280" y="266700"/>
                    </a:cubicBezTo>
                    <a:cubicBezTo>
                      <a:pt x="1473200" y="264160"/>
                      <a:pt x="1497330" y="256540"/>
                      <a:pt x="1642110" y="252730"/>
                    </a:cubicBezTo>
                    <a:cubicBezTo>
                      <a:pt x="2066290" y="242570"/>
                      <a:pt x="3903980" y="0"/>
                      <a:pt x="4154170" y="250190"/>
                    </a:cubicBezTo>
                    <a:cubicBezTo>
                      <a:pt x="4260850" y="356870"/>
                      <a:pt x="4260850" y="600710"/>
                      <a:pt x="4154170" y="707390"/>
                    </a:cubicBezTo>
                    <a:cubicBezTo>
                      <a:pt x="3903980" y="956310"/>
                      <a:pt x="2092960" y="699770"/>
                      <a:pt x="1659890" y="709930"/>
                    </a:cubicBezTo>
                    <a:cubicBezTo>
                      <a:pt x="1507490" y="713740"/>
                      <a:pt x="1479550" y="721360"/>
                      <a:pt x="1351280" y="723900"/>
                    </a:cubicBezTo>
                    <a:cubicBezTo>
                      <a:pt x="1141730" y="728980"/>
                      <a:pt x="753110" y="717550"/>
                      <a:pt x="520700" y="726440"/>
                    </a:cubicBezTo>
                    <a:cubicBezTo>
                      <a:pt x="351790" y="734060"/>
                      <a:pt x="165100" y="829310"/>
                      <a:pt x="83820" y="762000"/>
                    </a:cubicBezTo>
                    <a:cubicBezTo>
                      <a:pt x="0" y="692150"/>
                      <a:pt x="34290" y="302260"/>
                      <a:pt x="34290" y="302260"/>
                    </a:cubicBezTo>
                  </a:path>
                </a:pathLst>
              </a:custGeom>
              <a:solidFill>
                <a:srgbClr val="FFF234">
                  <a:alpha val="12157"/>
                </a:srgbClr>
              </a:solidFill>
              <a:ln cap="sq">
                <a:noFill/>
                <a:prstDash val="solid"/>
                <a:miter/>
              </a:ln>
            </p:spPr>
            <p:txBody>
              <a:bodyPr/>
              <a:lstStyle/>
              <a:p>
                <a:endParaRPr lang="en-US"/>
              </a:p>
            </p:txBody>
          </p:sp>
        </p:grpSp>
        <p:grpSp>
          <p:nvGrpSpPr>
            <p:cNvPr id="16" name="Group 16"/>
            <p:cNvGrpSpPr/>
            <p:nvPr/>
          </p:nvGrpSpPr>
          <p:grpSpPr>
            <a:xfrm>
              <a:off x="10142382" y="0"/>
              <a:ext cx="1761490" cy="643890"/>
              <a:chOff x="0" y="0"/>
              <a:chExt cx="1761490" cy="643890"/>
            </a:xfrm>
          </p:grpSpPr>
          <p:sp>
            <p:nvSpPr>
              <p:cNvPr id="17" name="Freeform 17"/>
              <p:cNvSpPr/>
              <p:nvPr/>
            </p:nvSpPr>
            <p:spPr>
              <a:xfrm>
                <a:off x="50800" y="25400"/>
                <a:ext cx="1747520" cy="684530"/>
              </a:xfrm>
              <a:custGeom>
                <a:avLst/>
                <a:gdLst/>
                <a:ahLst/>
                <a:cxnLst/>
                <a:rect l="l" t="t" r="r" b="b"/>
                <a:pathLst>
                  <a:path w="1747520" h="684530">
                    <a:moveTo>
                      <a:pt x="0" y="123190"/>
                    </a:moveTo>
                    <a:cubicBezTo>
                      <a:pt x="208280" y="54610"/>
                      <a:pt x="287020" y="26670"/>
                      <a:pt x="386080" y="25400"/>
                    </a:cubicBezTo>
                    <a:cubicBezTo>
                      <a:pt x="527050" y="22860"/>
                      <a:pt x="716280" y="92710"/>
                      <a:pt x="906780" y="107950"/>
                    </a:cubicBezTo>
                    <a:cubicBezTo>
                      <a:pt x="1134110" y="127000"/>
                      <a:pt x="1549400" y="0"/>
                      <a:pt x="1659890" y="109220"/>
                    </a:cubicBezTo>
                    <a:cubicBezTo>
                      <a:pt x="1744980" y="195580"/>
                      <a:pt x="1747520" y="480060"/>
                      <a:pt x="1659890" y="566420"/>
                    </a:cubicBezTo>
                    <a:cubicBezTo>
                      <a:pt x="1540510" y="684530"/>
                      <a:pt x="1032510" y="580390"/>
                      <a:pt x="824230" y="562610"/>
                    </a:cubicBezTo>
                    <a:cubicBezTo>
                      <a:pt x="697230" y="551180"/>
                      <a:pt x="615950" y="519430"/>
                      <a:pt x="520700" y="510540"/>
                    </a:cubicBezTo>
                    <a:cubicBezTo>
                      <a:pt x="439420" y="501650"/>
                      <a:pt x="356870" y="492760"/>
                      <a:pt x="292100" y="504190"/>
                    </a:cubicBezTo>
                    <a:cubicBezTo>
                      <a:pt x="238760" y="513080"/>
                      <a:pt x="194310" y="575310"/>
                      <a:pt x="154940" y="557530"/>
                    </a:cubicBezTo>
                    <a:cubicBezTo>
                      <a:pt x="85090" y="525780"/>
                      <a:pt x="0" y="123190"/>
                      <a:pt x="0" y="123190"/>
                    </a:cubicBezTo>
                  </a:path>
                </a:pathLst>
              </a:custGeom>
              <a:solidFill>
                <a:srgbClr val="FFF234">
                  <a:alpha val="12157"/>
                </a:srgbClr>
              </a:solidFill>
              <a:ln cap="sq">
                <a:noFill/>
                <a:prstDash val="solid"/>
                <a:miter/>
              </a:ln>
            </p:spPr>
            <p:txBody>
              <a:bodyPr/>
              <a:lstStyle/>
              <a:p>
                <a:endParaRPr lang="en-US"/>
              </a:p>
            </p:txBody>
          </p:sp>
        </p:grpSp>
        <p:grpSp>
          <p:nvGrpSpPr>
            <p:cNvPr id="18" name="Group 18"/>
            <p:cNvGrpSpPr/>
            <p:nvPr/>
          </p:nvGrpSpPr>
          <p:grpSpPr>
            <a:xfrm>
              <a:off x="16300612" y="77470"/>
              <a:ext cx="2565400" cy="624840"/>
              <a:chOff x="0" y="0"/>
              <a:chExt cx="2565400" cy="624840"/>
            </a:xfrm>
          </p:grpSpPr>
          <p:sp>
            <p:nvSpPr>
              <p:cNvPr id="19" name="Freeform 19"/>
              <p:cNvSpPr/>
              <p:nvPr/>
            </p:nvSpPr>
            <p:spPr>
              <a:xfrm>
                <a:off x="-38100" y="-50800"/>
                <a:ext cx="2637790" cy="812800"/>
              </a:xfrm>
              <a:custGeom>
                <a:avLst/>
                <a:gdLst/>
                <a:ahLst/>
                <a:cxnLst/>
                <a:rect l="l" t="t" r="r" b="b"/>
                <a:pathLst>
                  <a:path w="2637790" h="812800">
                    <a:moveTo>
                      <a:pt x="88900" y="163830"/>
                    </a:moveTo>
                    <a:cubicBezTo>
                      <a:pt x="1751330" y="116840"/>
                      <a:pt x="1775460" y="106680"/>
                      <a:pt x="1875790" y="102870"/>
                    </a:cubicBezTo>
                    <a:cubicBezTo>
                      <a:pt x="2043430" y="95250"/>
                      <a:pt x="2449830" y="0"/>
                      <a:pt x="2551430" y="101600"/>
                    </a:cubicBezTo>
                    <a:cubicBezTo>
                      <a:pt x="2635250" y="185420"/>
                      <a:pt x="2637790" y="473710"/>
                      <a:pt x="2551430" y="558800"/>
                    </a:cubicBezTo>
                    <a:cubicBezTo>
                      <a:pt x="2442210" y="669290"/>
                      <a:pt x="2105660" y="556260"/>
                      <a:pt x="1807210" y="562610"/>
                    </a:cubicBezTo>
                    <a:cubicBezTo>
                      <a:pt x="1355090" y="571500"/>
                      <a:pt x="304800" y="812800"/>
                      <a:pt x="104140" y="624840"/>
                    </a:cubicBezTo>
                    <a:cubicBezTo>
                      <a:pt x="0" y="528320"/>
                      <a:pt x="88900" y="163830"/>
                      <a:pt x="88900" y="163830"/>
                    </a:cubicBezTo>
                  </a:path>
                </a:pathLst>
              </a:custGeom>
              <a:solidFill>
                <a:srgbClr val="FFF234">
                  <a:alpha val="12157"/>
                </a:srgbClr>
              </a:solidFill>
              <a:ln cap="sq">
                <a:noFill/>
                <a:prstDash val="solid"/>
                <a:miter/>
              </a:ln>
            </p:spPr>
            <p:txBody>
              <a:bodyPr/>
              <a:lstStyle/>
              <a:p>
                <a:endParaRPr lang="en-US"/>
              </a:p>
            </p:txBody>
          </p:sp>
        </p:grpSp>
        <p:grpSp>
          <p:nvGrpSpPr>
            <p:cNvPr id="20" name="Group 20"/>
            <p:cNvGrpSpPr/>
            <p:nvPr/>
          </p:nvGrpSpPr>
          <p:grpSpPr>
            <a:xfrm>
              <a:off x="4093372" y="609600"/>
              <a:ext cx="1918970" cy="645160"/>
              <a:chOff x="0" y="0"/>
              <a:chExt cx="1918970" cy="645160"/>
            </a:xfrm>
          </p:grpSpPr>
          <p:sp>
            <p:nvSpPr>
              <p:cNvPr id="21" name="Freeform 21"/>
              <p:cNvSpPr/>
              <p:nvPr/>
            </p:nvSpPr>
            <p:spPr>
              <a:xfrm>
                <a:off x="-25400" y="50800"/>
                <a:ext cx="1940560" cy="552450"/>
              </a:xfrm>
              <a:custGeom>
                <a:avLst/>
                <a:gdLst/>
                <a:ahLst/>
                <a:cxnLst/>
                <a:rect l="l" t="t" r="r" b="b"/>
                <a:pathLst>
                  <a:path w="1940560" h="552450">
                    <a:moveTo>
                      <a:pt x="76200" y="0"/>
                    </a:moveTo>
                    <a:cubicBezTo>
                      <a:pt x="798830" y="26670"/>
                      <a:pt x="1264920" y="78740"/>
                      <a:pt x="1475740" y="87630"/>
                    </a:cubicBezTo>
                    <a:cubicBezTo>
                      <a:pt x="1582420" y="91440"/>
                      <a:pt x="1648460" y="93980"/>
                      <a:pt x="1718310" y="87630"/>
                    </a:cubicBezTo>
                    <a:cubicBezTo>
                      <a:pt x="1772920" y="82550"/>
                      <a:pt x="1827530" y="36830"/>
                      <a:pt x="1860550" y="62230"/>
                    </a:cubicBezTo>
                    <a:cubicBezTo>
                      <a:pt x="1917700" y="107950"/>
                      <a:pt x="1940560" y="455930"/>
                      <a:pt x="1892300" y="518160"/>
                    </a:cubicBezTo>
                    <a:cubicBezTo>
                      <a:pt x="1865630" y="552450"/>
                      <a:pt x="1816100" y="537210"/>
                      <a:pt x="1762760" y="542290"/>
                    </a:cubicBezTo>
                    <a:cubicBezTo>
                      <a:pt x="1678940" y="549910"/>
                      <a:pt x="1570990" y="548640"/>
                      <a:pt x="1433830" y="542290"/>
                    </a:cubicBezTo>
                    <a:cubicBezTo>
                      <a:pt x="1205230" y="533400"/>
                      <a:pt x="769620" y="481330"/>
                      <a:pt x="519430" y="468630"/>
                    </a:cubicBezTo>
                    <a:cubicBezTo>
                      <a:pt x="345440" y="461010"/>
                      <a:pt x="149860" y="538480"/>
                      <a:pt x="76200" y="462280"/>
                    </a:cubicBezTo>
                    <a:cubicBezTo>
                      <a:pt x="0" y="384810"/>
                      <a:pt x="76200" y="0"/>
                      <a:pt x="76200" y="0"/>
                    </a:cubicBezTo>
                  </a:path>
                </a:pathLst>
              </a:custGeom>
              <a:solidFill>
                <a:srgbClr val="FFF234">
                  <a:alpha val="12157"/>
                </a:srgbClr>
              </a:solidFill>
              <a:ln cap="sq">
                <a:noFill/>
                <a:prstDash val="solid"/>
                <a:miter/>
              </a:ln>
            </p:spPr>
            <p:txBody>
              <a:bodyPr/>
              <a:lstStyle/>
              <a:p>
                <a:endParaRPr lang="en-US"/>
              </a:p>
            </p:txBody>
          </p:sp>
        </p:grpSp>
        <p:grpSp>
          <p:nvGrpSpPr>
            <p:cNvPr id="22" name="Group 22"/>
            <p:cNvGrpSpPr/>
            <p:nvPr/>
          </p:nvGrpSpPr>
          <p:grpSpPr>
            <a:xfrm>
              <a:off x="741842" y="998220"/>
              <a:ext cx="1549400" cy="604520"/>
              <a:chOff x="0" y="0"/>
              <a:chExt cx="1549400" cy="604520"/>
            </a:xfrm>
          </p:grpSpPr>
          <p:sp>
            <p:nvSpPr>
              <p:cNvPr id="23" name="Freeform 23"/>
              <p:cNvSpPr/>
              <p:nvPr/>
            </p:nvSpPr>
            <p:spPr>
              <a:xfrm>
                <a:off x="2540" y="92710"/>
                <a:ext cx="1593850" cy="525780"/>
              </a:xfrm>
              <a:custGeom>
                <a:avLst/>
                <a:gdLst/>
                <a:ahLst/>
                <a:cxnLst/>
                <a:rect l="l" t="t" r="r" b="b"/>
                <a:pathLst>
                  <a:path w="1593850" h="525780">
                    <a:moveTo>
                      <a:pt x="48260" y="0"/>
                    </a:moveTo>
                    <a:cubicBezTo>
                      <a:pt x="1593850" y="53340"/>
                      <a:pt x="1560830" y="351790"/>
                      <a:pt x="1496060" y="415290"/>
                    </a:cubicBezTo>
                    <a:cubicBezTo>
                      <a:pt x="1449070" y="463550"/>
                      <a:pt x="1332230" y="412750"/>
                      <a:pt x="1252220" y="416560"/>
                    </a:cubicBezTo>
                    <a:cubicBezTo>
                      <a:pt x="1173480" y="420370"/>
                      <a:pt x="1115060" y="431800"/>
                      <a:pt x="1022350" y="436880"/>
                    </a:cubicBezTo>
                    <a:cubicBezTo>
                      <a:pt x="881380" y="441960"/>
                      <a:pt x="650240" y="431800"/>
                      <a:pt x="483870" y="436880"/>
                    </a:cubicBezTo>
                    <a:cubicBezTo>
                      <a:pt x="340360" y="440690"/>
                      <a:pt x="153670" y="525780"/>
                      <a:pt x="80010" y="461010"/>
                    </a:cubicBezTo>
                    <a:cubicBezTo>
                      <a:pt x="0" y="391160"/>
                      <a:pt x="48260" y="0"/>
                      <a:pt x="48260" y="0"/>
                    </a:cubicBezTo>
                  </a:path>
                </a:pathLst>
              </a:custGeom>
              <a:solidFill>
                <a:srgbClr val="FFF234">
                  <a:alpha val="12157"/>
                </a:srgbClr>
              </a:solidFill>
              <a:ln cap="sq">
                <a:noFill/>
                <a:prstDash val="solid"/>
                <a:miter/>
              </a:ln>
            </p:spPr>
            <p:txBody>
              <a:bodyPr/>
              <a:lstStyle/>
              <a:p>
                <a:endParaRPr lang="en-US"/>
              </a:p>
            </p:txBody>
          </p:sp>
        </p:grpSp>
        <p:grpSp>
          <p:nvGrpSpPr>
            <p:cNvPr id="24" name="Group 24"/>
            <p:cNvGrpSpPr/>
            <p:nvPr/>
          </p:nvGrpSpPr>
          <p:grpSpPr>
            <a:xfrm>
              <a:off x="6220622" y="1080770"/>
              <a:ext cx="1474470" cy="600710"/>
              <a:chOff x="0" y="0"/>
              <a:chExt cx="1474470" cy="600710"/>
            </a:xfrm>
          </p:grpSpPr>
          <p:sp>
            <p:nvSpPr>
              <p:cNvPr id="25" name="Freeform 25"/>
              <p:cNvSpPr/>
              <p:nvPr/>
            </p:nvSpPr>
            <p:spPr>
              <a:xfrm>
                <a:off x="-5080" y="27940"/>
                <a:ext cx="1489710" cy="532130"/>
              </a:xfrm>
              <a:custGeom>
                <a:avLst/>
                <a:gdLst/>
                <a:ahLst/>
                <a:cxnLst/>
                <a:rect l="l" t="t" r="r" b="b"/>
                <a:pathLst>
                  <a:path w="1489710" h="532130">
                    <a:moveTo>
                      <a:pt x="55880" y="22860"/>
                    </a:moveTo>
                    <a:cubicBezTo>
                      <a:pt x="323850" y="27940"/>
                      <a:pt x="525780" y="55880"/>
                      <a:pt x="687070" y="63500"/>
                    </a:cubicBezTo>
                    <a:cubicBezTo>
                      <a:pt x="850900" y="69850"/>
                      <a:pt x="1047750" y="69850"/>
                      <a:pt x="1183640" y="63500"/>
                    </a:cubicBezTo>
                    <a:cubicBezTo>
                      <a:pt x="1278890" y="59690"/>
                      <a:pt x="1377950" y="0"/>
                      <a:pt x="1424940" y="43180"/>
                    </a:cubicBezTo>
                    <a:cubicBezTo>
                      <a:pt x="1489710" y="101600"/>
                      <a:pt x="1437640" y="499110"/>
                      <a:pt x="1428750" y="500380"/>
                    </a:cubicBezTo>
                    <a:cubicBezTo>
                      <a:pt x="1426210" y="500380"/>
                      <a:pt x="1428750" y="483870"/>
                      <a:pt x="1421130" y="480060"/>
                    </a:cubicBezTo>
                    <a:cubicBezTo>
                      <a:pt x="1395730" y="464820"/>
                      <a:pt x="1276350" y="513080"/>
                      <a:pt x="1183640" y="520700"/>
                    </a:cubicBezTo>
                    <a:cubicBezTo>
                      <a:pt x="1055370" y="532130"/>
                      <a:pt x="880110" y="527050"/>
                      <a:pt x="722630" y="520700"/>
                    </a:cubicBezTo>
                    <a:cubicBezTo>
                      <a:pt x="554990" y="514350"/>
                      <a:pt x="330200" y="482600"/>
                      <a:pt x="209550" y="480060"/>
                    </a:cubicBezTo>
                    <a:cubicBezTo>
                      <a:pt x="143510" y="478790"/>
                      <a:pt x="88900" y="515620"/>
                      <a:pt x="55880" y="483870"/>
                    </a:cubicBezTo>
                    <a:cubicBezTo>
                      <a:pt x="0" y="430530"/>
                      <a:pt x="55880" y="22860"/>
                      <a:pt x="55880" y="22860"/>
                    </a:cubicBezTo>
                  </a:path>
                </a:pathLst>
              </a:custGeom>
              <a:solidFill>
                <a:srgbClr val="FFF234">
                  <a:alpha val="12157"/>
                </a:srgbClr>
              </a:solidFill>
              <a:ln cap="sq">
                <a:noFill/>
                <a:prstDash val="solid"/>
                <a:miter/>
              </a:ln>
            </p:spPr>
            <p:txBody>
              <a:bodyPr/>
              <a:lstStyle/>
              <a:p>
                <a:endParaRPr lang="en-US"/>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17533" y="2233242"/>
            <a:ext cx="4216530" cy="1910740"/>
          </a:xfrm>
          <a:prstGeom prst="rect">
            <a:avLst/>
          </a:prstGeom>
        </p:spPr>
        <p:txBody>
          <a:bodyPr lIns="0" tIns="0" rIns="0" bIns="0" rtlCol="0" anchor="t">
            <a:spAutoFit/>
          </a:bodyPr>
          <a:lstStyle/>
          <a:p>
            <a:pPr algn="ctr">
              <a:lnSpc>
                <a:spcPts val="13563"/>
              </a:lnSpc>
            </a:pPr>
            <a:r>
              <a:rPr lang="en-US" sz="9688">
                <a:solidFill>
                  <a:srgbClr val="000000"/>
                </a:solidFill>
                <a:latin typeface="Rubrik Bold"/>
                <a:ea typeface="Rubrik Bold"/>
                <a:cs typeface="Rubrik Bold"/>
                <a:sym typeface="Rubrik Bold"/>
              </a:rPr>
              <a:t>2000+</a:t>
            </a:r>
          </a:p>
        </p:txBody>
      </p:sp>
      <p:sp>
        <p:nvSpPr>
          <p:cNvPr id="3" name="TextBox 3"/>
          <p:cNvSpPr txBox="1"/>
          <p:nvPr/>
        </p:nvSpPr>
        <p:spPr>
          <a:xfrm>
            <a:off x="12209471" y="2671392"/>
            <a:ext cx="5293728" cy="1279646"/>
          </a:xfrm>
          <a:prstGeom prst="rect">
            <a:avLst/>
          </a:prstGeom>
        </p:spPr>
        <p:txBody>
          <a:bodyPr lIns="0" tIns="0" rIns="0" bIns="0" rtlCol="0" anchor="t">
            <a:spAutoFit/>
          </a:bodyPr>
          <a:lstStyle/>
          <a:p>
            <a:pPr algn="l">
              <a:lnSpc>
                <a:spcPts val="3165"/>
              </a:lnSpc>
            </a:pPr>
            <a:r>
              <a:rPr lang="en-US" sz="3230" spc="145">
                <a:solidFill>
                  <a:srgbClr val="000000"/>
                </a:solidFill>
                <a:latin typeface="Rubrik"/>
                <a:ea typeface="Rubrik"/>
                <a:cs typeface="Rubrik"/>
                <a:sym typeface="Rubrik"/>
              </a:rPr>
              <a:t>STUDENTS, CAREGIVERS, + YOUTH PROVIDERS REACHED</a:t>
            </a:r>
          </a:p>
        </p:txBody>
      </p:sp>
      <p:sp>
        <p:nvSpPr>
          <p:cNvPr id="4" name="TextBox 4"/>
          <p:cNvSpPr txBox="1"/>
          <p:nvPr/>
        </p:nvSpPr>
        <p:spPr>
          <a:xfrm>
            <a:off x="7783236" y="4264109"/>
            <a:ext cx="10791770" cy="469217"/>
          </a:xfrm>
          <a:prstGeom prst="rect">
            <a:avLst/>
          </a:prstGeom>
        </p:spPr>
        <p:txBody>
          <a:bodyPr lIns="0" tIns="0" rIns="0" bIns="0" rtlCol="0" anchor="t">
            <a:spAutoFit/>
          </a:bodyPr>
          <a:lstStyle/>
          <a:p>
            <a:pPr algn="l">
              <a:lnSpc>
                <a:spcPts val="3435"/>
              </a:lnSpc>
            </a:pPr>
            <a:r>
              <a:rPr lang="en-US" sz="2454">
                <a:solidFill>
                  <a:srgbClr val="000000"/>
                </a:solidFill>
                <a:latin typeface="Rubrik"/>
                <a:ea typeface="Rubrik"/>
                <a:cs typeface="Rubrik"/>
                <a:sym typeface="Rubrik"/>
              </a:rPr>
              <a:t>Across 40 sites Camden, Philadelphia &amp; Montgomery Counties</a:t>
            </a:r>
          </a:p>
        </p:txBody>
      </p:sp>
      <p:sp>
        <p:nvSpPr>
          <p:cNvPr id="5" name="AutoShape 5"/>
          <p:cNvSpPr/>
          <p:nvPr/>
        </p:nvSpPr>
        <p:spPr>
          <a:xfrm>
            <a:off x="7834430" y="4144014"/>
            <a:ext cx="9424870" cy="0"/>
          </a:xfrm>
          <a:prstGeom prst="line">
            <a:avLst/>
          </a:prstGeom>
          <a:ln w="9525" cap="flat">
            <a:solidFill>
              <a:srgbClr val="000000"/>
            </a:solidFill>
            <a:prstDash val="solid"/>
            <a:headEnd type="none" w="sm" len="sm"/>
            <a:tailEnd type="none" w="sm" len="sm"/>
          </a:ln>
        </p:spPr>
        <p:txBody>
          <a:bodyPr/>
          <a:lstStyle/>
          <a:p>
            <a:endParaRPr lang="en-US"/>
          </a:p>
        </p:txBody>
      </p:sp>
      <p:sp>
        <p:nvSpPr>
          <p:cNvPr id="6" name="TextBox 6"/>
          <p:cNvSpPr txBox="1"/>
          <p:nvPr/>
        </p:nvSpPr>
        <p:spPr>
          <a:xfrm>
            <a:off x="2886983" y="2431671"/>
            <a:ext cx="4045507" cy="2250729"/>
          </a:xfrm>
          <a:prstGeom prst="rect">
            <a:avLst/>
          </a:prstGeom>
        </p:spPr>
        <p:txBody>
          <a:bodyPr lIns="0" tIns="0" rIns="0" bIns="0" rtlCol="0" anchor="t">
            <a:spAutoFit/>
          </a:bodyPr>
          <a:lstStyle/>
          <a:p>
            <a:pPr algn="l">
              <a:lnSpc>
                <a:spcPts val="5618"/>
              </a:lnSpc>
            </a:pPr>
            <a:r>
              <a:rPr lang="en-US" sz="5107">
                <a:solidFill>
                  <a:srgbClr val="000000"/>
                </a:solidFill>
                <a:latin typeface="Rubrik"/>
                <a:ea typeface="Rubrik"/>
                <a:cs typeface="Rubrik"/>
                <a:sym typeface="Rubrik"/>
              </a:rPr>
              <a:t>2.0</a:t>
            </a:r>
          </a:p>
          <a:p>
            <a:pPr marL="0" lvl="0" indent="0" algn="l">
              <a:lnSpc>
                <a:spcPts val="5618"/>
              </a:lnSpc>
              <a:spcBef>
                <a:spcPct val="0"/>
              </a:spcBef>
            </a:pPr>
            <a:r>
              <a:rPr lang="en-US" sz="5107" u="none">
                <a:solidFill>
                  <a:srgbClr val="000000"/>
                </a:solidFill>
                <a:latin typeface="Rubrik"/>
                <a:ea typeface="Rubrik"/>
                <a:cs typeface="Rubrik"/>
                <a:sym typeface="Rubrik"/>
              </a:rPr>
              <a:t>BE-WEHL in Communities</a:t>
            </a:r>
          </a:p>
        </p:txBody>
      </p:sp>
      <p:grpSp>
        <p:nvGrpSpPr>
          <p:cNvPr id="7" name="Group 7"/>
          <p:cNvGrpSpPr/>
          <p:nvPr/>
        </p:nvGrpSpPr>
        <p:grpSpPr>
          <a:xfrm>
            <a:off x="0" y="0"/>
            <a:ext cx="18288000" cy="1728566"/>
            <a:chOff x="0" y="0"/>
            <a:chExt cx="4058706" cy="383625"/>
          </a:xfrm>
        </p:grpSpPr>
        <p:sp>
          <p:nvSpPr>
            <p:cNvPr id="8" name="Freeform 8"/>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9" name="TextBox 9"/>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10" name="TextBox 10"/>
          <p:cNvSpPr txBox="1"/>
          <p:nvPr/>
        </p:nvSpPr>
        <p:spPr>
          <a:xfrm>
            <a:off x="645475" y="289020"/>
            <a:ext cx="18832608" cy="1074325"/>
          </a:xfrm>
          <a:prstGeom prst="rect">
            <a:avLst/>
          </a:prstGeom>
        </p:spPr>
        <p:txBody>
          <a:bodyPr lIns="0" tIns="0" rIns="0" bIns="0" rtlCol="0" anchor="t">
            <a:spAutoFit/>
          </a:bodyPr>
          <a:lstStyle/>
          <a:p>
            <a:pPr algn="l">
              <a:lnSpc>
                <a:spcPts val="7256"/>
              </a:lnSpc>
            </a:pPr>
            <a:r>
              <a:rPr lang="en-US" sz="6596">
                <a:solidFill>
                  <a:srgbClr val="FFFFFF"/>
                </a:solidFill>
                <a:latin typeface="Rubrik"/>
                <a:ea typeface="Rubrik"/>
                <a:cs typeface="Rubrik"/>
                <a:sym typeface="Rubrik"/>
              </a:rPr>
              <a:t>FINDINGS: FEASIBILITY &amp; ACCEPTABILITY</a:t>
            </a:r>
          </a:p>
        </p:txBody>
      </p:sp>
      <p:grpSp>
        <p:nvGrpSpPr>
          <p:cNvPr id="11" name="Group 11"/>
          <p:cNvGrpSpPr/>
          <p:nvPr/>
        </p:nvGrpSpPr>
        <p:grpSpPr>
          <a:xfrm>
            <a:off x="645475" y="5663973"/>
            <a:ext cx="17460825" cy="3594327"/>
            <a:chOff x="0" y="-142987"/>
            <a:chExt cx="23281100" cy="4792437"/>
          </a:xfrm>
        </p:grpSpPr>
        <p:sp>
          <p:nvSpPr>
            <p:cNvPr id="12" name="TextBox 12"/>
            <p:cNvSpPr txBox="1"/>
            <p:nvPr/>
          </p:nvSpPr>
          <p:spPr>
            <a:xfrm>
              <a:off x="0" y="-95250"/>
              <a:ext cx="23281100" cy="4744700"/>
            </a:xfrm>
            <a:prstGeom prst="rect">
              <a:avLst/>
            </a:prstGeom>
          </p:spPr>
          <p:txBody>
            <a:bodyPr lIns="0" tIns="0" rIns="0" bIns="0" rtlCol="0" anchor="t">
              <a:spAutoFit/>
            </a:bodyPr>
            <a:lstStyle/>
            <a:p>
              <a:pPr marL="692231" lvl="1" indent="-346115" algn="l">
                <a:lnSpc>
                  <a:spcPts val="4738"/>
                </a:lnSpc>
                <a:buFont typeface="Arial"/>
                <a:buChar char="•"/>
              </a:pPr>
              <a:r>
                <a:rPr lang="en-US" sz="3206" spc="-32" dirty="0">
                  <a:solidFill>
                    <a:srgbClr val="000000"/>
                  </a:solidFill>
                  <a:latin typeface="IBM Plex Sans"/>
                  <a:ea typeface="IBM Plex Sans"/>
                  <a:cs typeface="IBM Plex Sans"/>
                  <a:sym typeface="IBM Plex Sans"/>
                </a:rPr>
                <a:t>             reported BE-WEHL helped their group and would want to participate again</a:t>
              </a:r>
            </a:p>
            <a:p>
              <a:pPr marL="692231" lvl="1" indent="-346115" algn="l">
                <a:lnSpc>
                  <a:spcPts val="4738"/>
                </a:lnSpc>
                <a:buFont typeface="Arial"/>
                <a:buChar char="•"/>
              </a:pPr>
              <a:r>
                <a:rPr lang="en-US" sz="3206" spc="-32" dirty="0">
                  <a:solidFill>
                    <a:srgbClr val="000000"/>
                  </a:solidFill>
                  <a:latin typeface="IBM Plex Sans"/>
                  <a:ea typeface="IBM Plex Sans"/>
                  <a:cs typeface="IBM Plex Sans"/>
                  <a:sym typeface="IBM Plex Sans"/>
                </a:rPr>
                <a:t>                  would recommend the program to other groups</a:t>
              </a:r>
            </a:p>
            <a:p>
              <a:pPr marL="692231" lvl="1" indent="-346115" algn="l">
                <a:lnSpc>
                  <a:spcPts val="4738"/>
                </a:lnSpc>
                <a:buFont typeface="Arial"/>
                <a:buChar char="•"/>
              </a:pPr>
              <a:r>
                <a:rPr lang="en-US" sz="3206" spc="-32" dirty="0">
                  <a:solidFill>
                    <a:srgbClr val="000000"/>
                  </a:solidFill>
                  <a:latin typeface="IBM Plex Sans"/>
                  <a:ea typeface="IBM Plex Sans"/>
                  <a:cs typeface="IBM Plex Sans"/>
                  <a:sym typeface="IBM Plex Sans"/>
                </a:rPr>
                <a:t>Breathwork and mindfulness were two of the most popular topics and sites reported they would continue to practice these techniques within the classroom.</a:t>
              </a:r>
            </a:p>
            <a:p>
              <a:pPr marL="692231" lvl="1" indent="-346115" algn="l">
                <a:lnSpc>
                  <a:spcPts val="4738"/>
                </a:lnSpc>
                <a:buFont typeface="Arial"/>
                <a:buChar char="•"/>
              </a:pPr>
              <a:r>
                <a:rPr lang="en-US" sz="3206" spc="-32" dirty="0">
                  <a:solidFill>
                    <a:srgbClr val="000000"/>
                  </a:solidFill>
                  <a:latin typeface="IBM Plex Sans"/>
                  <a:ea typeface="IBM Plex Sans"/>
                  <a:cs typeface="IBM Plex Sans"/>
                  <a:sym typeface="IBM Plex Sans"/>
                </a:rPr>
                <a:t>Focus group (n=5): children internalized the messages, were better able to express themselves constructively, and were actively using the tools from BE-WEHL at school. </a:t>
              </a:r>
            </a:p>
          </p:txBody>
        </p:sp>
        <p:sp>
          <p:nvSpPr>
            <p:cNvPr id="13" name="TextBox 13"/>
            <p:cNvSpPr txBox="1"/>
            <p:nvPr/>
          </p:nvSpPr>
          <p:spPr>
            <a:xfrm>
              <a:off x="690657" y="-142987"/>
              <a:ext cx="1929719" cy="862032"/>
            </a:xfrm>
            <a:prstGeom prst="rect">
              <a:avLst/>
            </a:prstGeom>
          </p:spPr>
          <p:txBody>
            <a:bodyPr wrap="square" lIns="0" tIns="0" rIns="0" bIns="0" rtlCol="0" anchor="t">
              <a:spAutoFit/>
            </a:bodyPr>
            <a:lstStyle/>
            <a:p>
              <a:pPr algn="ctr">
                <a:lnSpc>
                  <a:spcPts val="5512"/>
                </a:lnSpc>
              </a:pPr>
              <a:r>
                <a:rPr lang="en-US" sz="3937" dirty="0">
                  <a:solidFill>
                    <a:srgbClr val="000000"/>
                  </a:solidFill>
                  <a:latin typeface="Rubrik Bold"/>
                  <a:ea typeface="Rubrik Bold"/>
                  <a:cs typeface="Rubrik Bold"/>
                  <a:sym typeface="Rubrik Bold"/>
                </a:rPr>
                <a:t>95%</a:t>
              </a:r>
            </a:p>
          </p:txBody>
        </p:sp>
        <p:sp>
          <p:nvSpPr>
            <p:cNvPr id="14" name="TextBox 14"/>
            <p:cNvSpPr txBox="1"/>
            <p:nvPr/>
          </p:nvSpPr>
          <p:spPr>
            <a:xfrm>
              <a:off x="935556" y="617090"/>
              <a:ext cx="1929719" cy="979040"/>
            </a:xfrm>
            <a:prstGeom prst="rect">
              <a:avLst/>
            </a:prstGeom>
          </p:spPr>
          <p:txBody>
            <a:bodyPr lIns="0" tIns="0" rIns="0" bIns="0" rtlCol="0" anchor="t">
              <a:spAutoFit/>
            </a:bodyPr>
            <a:lstStyle/>
            <a:p>
              <a:pPr algn="ctr">
                <a:lnSpc>
                  <a:spcPts val="5512"/>
                </a:lnSpc>
              </a:pPr>
              <a:r>
                <a:rPr lang="en-US" sz="3937">
                  <a:solidFill>
                    <a:srgbClr val="000000"/>
                  </a:solidFill>
                  <a:latin typeface="Rubrik Bold"/>
                  <a:ea typeface="Rubrik Bold"/>
                  <a:cs typeface="Rubrik Bold"/>
                  <a:sym typeface="Rubrik Bold"/>
                </a:rPr>
                <a:t>100%</a:t>
              </a:r>
            </a:p>
          </p:txBody>
        </p:sp>
      </p:grpSp>
      <p:sp>
        <p:nvSpPr>
          <p:cNvPr id="15" name="Freeform 15"/>
          <p:cNvSpPr/>
          <p:nvPr/>
        </p:nvSpPr>
        <p:spPr>
          <a:xfrm>
            <a:off x="553417" y="2671392"/>
            <a:ext cx="2057340" cy="1933900"/>
          </a:xfrm>
          <a:custGeom>
            <a:avLst/>
            <a:gdLst/>
            <a:ahLst/>
            <a:cxnLst/>
            <a:rect l="l" t="t" r="r" b="b"/>
            <a:pathLst>
              <a:path w="2057340" h="1933900">
                <a:moveTo>
                  <a:pt x="0" y="0"/>
                </a:moveTo>
                <a:lnTo>
                  <a:pt x="2057341" y="0"/>
                </a:lnTo>
                <a:lnTo>
                  <a:pt x="2057341" y="1933900"/>
                </a:lnTo>
                <a:lnTo>
                  <a:pt x="0" y="1933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28566"/>
            <a:chOff x="0" y="0"/>
            <a:chExt cx="4058706" cy="383625"/>
          </a:xfrm>
        </p:grpSpPr>
        <p:sp>
          <p:nvSpPr>
            <p:cNvPr id="3" name="Freeform 3"/>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4" name="TextBox 4"/>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5" name="Freeform 5"/>
          <p:cNvSpPr/>
          <p:nvPr/>
        </p:nvSpPr>
        <p:spPr>
          <a:xfrm>
            <a:off x="314655" y="2844295"/>
            <a:ext cx="1263583" cy="1026661"/>
          </a:xfrm>
          <a:custGeom>
            <a:avLst/>
            <a:gdLst/>
            <a:ahLst/>
            <a:cxnLst/>
            <a:rect l="l" t="t" r="r" b="b"/>
            <a:pathLst>
              <a:path w="1263583" h="1026661">
                <a:moveTo>
                  <a:pt x="0" y="0"/>
                </a:moveTo>
                <a:lnTo>
                  <a:pt x="1263583" y="0"/>
                </a:lnTo>
                <a:lnTo>
                  <a:pt x="1263583" y="1026661"/>
                </a:lnTo>
                <a:lnTo>
                  <a:pt x="0" y="1026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636682" y="2733592"/>
            <a:ext cx="1219828" cy="1108519"/>
          </a:xfrm>
          <a:custGeom>
            <a:avLst/>
            <a:gdLst/>
            <a:ahLst/>
            <a:cxnLst/>
            <a:rect l="l" t="t" r="r" b="b"/>
            <a:pathLst>
              <a:path w="1219828" h="1108519">
                <a:moveTo>
                  <a:pt x="0" y="0"/>
                </a:moveTo>
                <a:lnTo>
                  <a:pt x="1219828" y="0"/>
                </a:lnTo>
                <a:lnTo>
                  <a:pt x="1219828" y="1108519"/>
                </a:lnTo>
                <a:lnTo>
                  <a:pt x="0" y="1108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355285" y="1875614"/>
            <a:ext cx="580513" cy="413615"/>
          </a:xfrm>
          <a:custGeom>
            <a:avLst/>
            <a:gdLst/>
            <a:ahLst/>
            <a:cxnLst/>
            <a:rect l="l" t="t" r="r" b="b"/>
            <a:pathLst>
              <a:path w="580513" h="413615">
                <a:moveTo>
                  <a:pt x="0" y="0"/>
                </a:moveTo>
                <a:lnTo>
                  <a:pt x="580513" y="0"/>
                </a:lnTo>
                <a:lnTo>
                  <a:pt x="580513" y="413616"/>
                </a:lnTo>
                <a:lnTo>
                  <a:pt x="0" y="4136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5593096" y="1825611"/>
            <a:ext cx="600249" cy="428428"/>
          </a:xfrm>
          <a:custGeom>
            <a:avLst/>
            <a:gdLst/>
            <a:ahLst/>
            <a:cxnLst/>
            <a:rect l="l" t="t" r="r" b="b"/>
            <a:pathLst>
              <a:path w="600249" h="428428">
                <a:moveTo>
                  <a:pt x="0" y="0"/>
                </a:moveTo>
                <a:lnTo>
                  <a:pt x="600250" y="0"/>
                </a:lnTo>
                <a:lnTo>
                  <a:pt x="600250" y="428428"/>
                </a:lnTo>
                <a:lnTo>
                  <a:pt x="0" y="4284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259811" y="4328156"/>
            <a:ext cx="5115538" cy="1266008"/>
            <a:chOff x="0" y="0"/>
            <a:chExt cx="1347302" cy="333434"/>
          </a:xfrm>
        </p:grpSpPr>
        <p:sp>
          <p:nvSpPr>
            <p:cNvPr id="10" name="Freeform 10"/>
            <p:cNvSpPr/>
            <p:nvPr/>
          </p:nvSpPr>
          <p:spPr>
            <a:xfrm>
              <a:off x="0" y="0"/>
              <a:ext cx="1347302" cy="333434"/>
            </a:xfrm>
            <a:custGeom>
              <a:avLst/>
              <a:gdLst/>
              <a:ahLst/>
              <a:cxnLst/>
              <a:rect l="l" t="t" r="r" b="b"/>
              <a:pathLst>
                <a:path w="1347302" h="333434">
                  <a:moveTo>
                    <a:pt x="22701" y="0"/>
                  </a:moveTo>
                  <a:lnTo>
                    <a:pt x="1324601" y="0"/>
                  </a:lnTo>
                  <a:cubicBezTo>
                    <a:pt x="1337139" y="0"/>
                    <a:pt x="1347302" y="10164"/>
                    <a:pt x="1347302" y="22701"/>
                  </a:cubicBezTo>
                  <a:lnTo>
                    <a:pt x="1347302" y="310733"/>
                  </a:lnTo>
                  <a:cubicBezTo>
                    <a:pt x="1347302" y="323270"/>
                    <a:pt x="1337139" y="333434"/>
                    <a:pt x="1324601" y="333434"/>
                  </a:cubicBezTo>
                  <a:lnTo>
                    <a:pt x="22701" y="333434"/>
                  </a:lnTo>
                  <a:cubicBezTo>
                    <a:pt x="16680" y="333434"/>
                    <a:pt x="10906" y="331042"/>
                    <a:pt x="6649" y="326785"/>
                  </a:cubicBezTo>
                  <a:cubicBezTo>
                    <a:pt x="2392" y="322528"/>
                    <a:pt x="0" y="316754"/>
                    <a:pt x="0" y="310733"/>
                  </a:cubicBezTo>
                  <a:lnTo>
                    <a:pt x="0" y="22701"/>
                  </a:lnTo>
                  <a:cubicBezTo>
                    <a:pt x="0" y="16680"/>
                    <a:pt x="2392" y="10906"/>
                    <a:pt x="6649" y="6649"/>
                  </a:cubicBezTo>
                  <a:cubicBezTo>
                    <a:pt x="10906" y="2392"/>
                    <a:pt x="16680" y="0"/>
                    <a:pt x="22701" y="0"/>
                  </a:cubicBezTo>
                  <a:close/>
                </a:path>
              </a:pathLst>
            </a:custGeom>
            <a:solidFill>
              <a:srgbClr val="FC7DD1"/>
            </a:solidFill>
          </p:spPr>
          <p:txBody>
            <a:bodyPr/>
            <a:lstStyle/>
            <a:p>
              <a:endParaRPr lang="en-US"/>
            </a:p>
          </p:txBody>
        </p:sp>
        <p:sp>
          <p:nvSpPr>
            <p:cNvPr id="11" name="TextBox 11"/>
            <p:cNvSpPr txBox="1"/>
            <p:nvPr/>
          </p:nvSpPr>
          <p:spPr>
            <a:xfrm>
              <a:off x="0" y="-47625"/>
              <a:ext cx="1347302" cy="381059"/>
            </a:xfrm>
            <a:prstGeom prst="rect">
              <a:avLst/>
            </a:prstGeom>
          </p:spPr>
          <p:txBody>
            <a:bodyPr lIns="50800" tIns="50800" rIns="50800" bIns="50800" rtlCol="0" anchor="ctr"/>
            <a:lstStyle/>
            <a:p>
              <a:pPr algn="ctr">
                <a:lnSpc>
                  <a:spcPts val="2669"/>
                </a:lnSpc>
              </a:pPr>
              <a:endParaRPr/>
            </a:p>
          </p:txBody>
        </p:sp>
      </p:grpSp>
      <p:sp>
        <p:nvSpPr>
          <p:cNvPr id="12" name="TextBox 12"/>
          <p:cNvSpPr txBox="1"/>
          <p:nvPr/>
        </p:nvSpPr>
        <p:spPr>
          <a:xfrm>
            <a:off x="645475" y="289020"/>
            <a:ext cx="18832608" cy="1074325"/>
          </a:xfrm>
          <a:prstGeom prst="rect">
            <a:avLst/>
          </a:prstGeom>
        </p:spPr>
        <p:txBody>
          <a:bodyPr lIns="0" tIns="0" rIns="0" bIns="0" rtlCol="0" anchor="t">
            <a:spAutoFit/>
          </a:bodyPr>
          <a:lstStyle/>
          <a:p>
            <a:pPr algn="l">
              <a:lnSpc>
                <a:spcPts val="7256"/>
              </a:lnSpc>
            </a:pPr>
            <a:r>
              <a:rPr lang="en-US" sz="6596">
                <a:solidFill>
                  <a:srgbClr val="FFFFFF"/>
                </a:solidFill>
                <a:latin typeface="Rubrik"/>
                <a:ea typeface="Rubrik"/>
                <a:cs typeface="Rubrik"/>
                <a:sym typeface="Rubrik"/>
              </a:rPr>
              <a:t>FINDINGS: FEASIBILITY &amp; ACCEPTABILITY</a:t>
            </a:r>
          </a:p>
        </p:txBody>
      </p:sp>
      <p:sp>
        <p:nvSpPr>
          <p:cNvPr id="13" name="TextBox 13"/>
          <p:cNvSpPr txBox="1"/>
          <p:nvPr/>
        </p:nvSpPr>
        <p:spPr>
          <a:xfrm>
            <a:off x="14085110" y="2868074"/>
            <a:ext cx="3533487" cy="974308"/>
          </a:xfrm>
          <a:prstGeom prst="rect">
            <a:avLst/>
          </a:prstGeom>
        </p:spPr>
        <p:txBody>
          <a:bodyPr lIns="0" tIns="0" rIns="0" bIns="0" rtlCol="0" anchor="t">
            <a:spAutoFit/>
          </a:bodyPr>
          <a:lstStyle/>
          <a:p>
            <a:pPr marL="0" lvl="0" indent="0" algn="l">
              <a:lnSpc>
                <a:spcPts val="3541"/>
              </a:lnSpc>
              <a:spcBef>
                <a:spcPct val="0"/>
              </a:spcBef>
            </a:pPr>
            <a:r>
              <a:rPr lang="en-US" sz="3219">
                <a:solidFill>
                  <a:srgbClr val="77ADF5"/>
                </a:solidFill>
                <a:latin typeface="Rubrik"/>
                <a:ea typeface="Rubrik"/>
                <a:cs typeface="Rubrik"/>
                <a:sym typeface="Rubrik"/>
              </a:rPr>
              <a:t>3.0 </a:t>
            </a:r>
            <a:r>
              <a:rPr lang="en-US" sz="3219" u="none">
                <a:solidFill>
                  <a:srgbClr val="77ADF5"/>
                </a:solidFill>
                <a:latin typeface="Rubrik"/>
                <a:ea typeface="Rubrik"/>
                <a:cs typeface="Rubrik"/>
                <a:sym typeface="Rubrik"/>
              </a:rPr>
              <a:t>BE-WEHL in ECE</a:t>
            </a:r>
          </a:p>
        </p:txBody>
      </p:sp>
      <p:sp>
        <p:nvSpPr>
          <p:cNvPr id="14" name="TextBox 14"/>
          <p:cNvSpPr txBox="1"/>
          <p:nvPr/>
        </p:nvSpPr>
        <p:spPr>
          <a:xfrm>
            <a:off x="7565842" y="2867803"/>
            <a:ext cx="3203728" cy="974308"/>
          </a:xfrm>
          <a:prstGeom prst="rect">
            <a:avLst/>
          </a:prstGeom>
        </p:spPr>
        <p:txBody>
          <a:bodyPr lIns="0" tIns="0" rIns="0" bIns="0" rtlCol="0" anchor="t">
            <a:spAutoFit/>
          </a:bodyPr>
          <a:lstStyle/>
          <a:p>
            <a:pPr marL="0" lvl="0" indent="0" algn="l">
              <a:lnSpc>
                <a:spcPts val="3541"/>
              </a:lnSpc>
              <a:spcBef>
                <a:spcPct val="0"/>
              </a:spcBef>
            </a:pPr>
            <a:r>
              <a:rPr lang="en-US" sz="3219">
                <a:solidFill>
                  <a:srgbClr val="A7C060"/>
                </a:solidFill>
                <a:latin typeface="Rubrik"/>
                <a:ea typeface="Rubrik"/>
                <a:cs typeface="Rubrik"/>
                <a:sym typeface="Rubrik"/>
              </a:rPr>
              <a:t>2.0 </a:t>
            </a:r>
            <a:r>
              <a:rPr lang="en-US" sz="3219" u="none">
                <a:solidFill>
                  <a:srgbClr val="A7C060"/>
                </a:solidFill>
                <a:latin typeface="Rubrik"/>
                <a:ea typeface="Rubrik"/>
                <a:cs typeface="Rubrik"/>
                <a:sym typeface="Rubrik"/>
              </a:rPr>
              <a:t>BE-WEHL in Communities</a:t>
            </a:r>
          </a:p>
        </p:txBody>
      </p:sp>
      <p:sp>
        <p:nvSpPr>
          <p:cNvPr id="15" name="TextBox 15"/>
          <p:cNvSpPr txBox="1"/>
          <p:nvPr/>
        </p:nvSpPr>
        <p:spPr>
          <a:xfrm>
            <a:off x="1802861" y="2885464"/>
            <a:ext cx="3004975" cy="974336"/>
          </a:xfrm>
          <a:prstGeom prst="rect">
            <a:avLst/>
          </a:prstGeom>
        </p:spPr>
        <p:txBody>
          <a:bodyPr lIns="0" tIns="0" rIns="0" bIns="0" rtlCol="0" anchor="t">
            <a:spAutoFit/>
          </a:bodyPr>
          <a:lstStyle/>
          <a:p>
            <a:pPr algn="just">
              <a:lnSpc>
                <a:spcPts val="3544"/>
              </a:lnSpc>
            </a:pPr>
            <a:r>
              <a:rPr lang="en-US" sz="3222">
                <a:solidFill>
                  <a:srgbClr val="FC7DD1"/>
                </a:solidFill>
                <a:latin typeface="Rubrik"/>
                <a:ea typeface="Rubrik"/>
                <a:cs typeface="Rubrik"/>
                <a:sym typeface="Rubrik"/>
              </a:rPr>
              <a:t>1.0 BE-WEHL in</a:t>
            </a:r>
          </a:p>
          <a:p>
            <a:pPr marL="0" lvl="0" indent="0" algn="just">
              <a:lnSpc>
                <a:spcPts val="3544"/>
              </a:lnSpc>
              <a:spcBef>
                <a:spcPct val="0"/>
              </a:spcBef>
            </a:pPr>
            <a:r>
              <a:rPr lang="en-US" sz="3222">
                <a:solidFill>
                  <a:srgbClr val="FC7DD1"/>
                </a:solidFill>
                <a:latin typeface="Rubrik"/>
                <a:ea typeface="Rubrik"/>
                <a:cs typeface="Rubrik"/>
                <a:sym typeface="Rubrik"/>
              </a:rPr>
              <a:t>Homes</a:t>
            </a:r>
          </a:p>
        </p:txBody>
      </p:sp>
      <p:grpSp>
        <p:nvGrpSpPr>
          <p:cNvPr id="16" name="Group 16"/>
          <p:cNvGrpSpPr/>
          <p:nvPr/>
        </p:nvGrpSpPr>
        <p:grpSpPr>
          <a:xfrm>
            <a:off x="12631884" y="4299581"/>
            <a:ext cx="5426623" cy="1690534"/>
            <a:chOff x="0" y="0"/>
            <a:chExt cx="1429234" cy="445244"/>
          </a:xfrm>
        </p:grpSpPr>
        <p:sp>
          <p:nvSpPr>
            <p:cNvPr id="17" name="Freeform 17"/>
            <p:cNvSpPr/>
            <p:nvPr/>
          </p:nvSpPr>
          <p:spPr>
            <a:xfrm>
              <a:off x="0" y="0"/>
              <a:ext cx="1429234" cy="445244"/>
            </a:xfrm>
            <a:custGeom>
              <a:avLst/>
              <a:gdLst/>
              <a:ahLst/>
              <a:cxnLst/>
              <a:rect l="l" t="t" r="r" b="b"/>
              <a:pathLst>
                <a:path w="1429234" h="445244">
                  <a:moveTo>
                    <a:pt x="21400" y="0"/>
                  </a:moveTo>
                  <a:lnTo>
                    <a:pt x="1407834" y="0"/>
                  </a:lnTo>
                  <a:cubicBezTo>
                    <a:pt x="1413510" y="0"/>
                    <a:pt x="1418953" y="2255"/>
                    <a:pt x="1422966" y="6268"/>
                  </a:cubicBezTo>
                  <a:cubicBezTo>
                    <a:pt x="1426979" y="10281"/>
                    <a:pt x="1429234" y="15724"/>
                    <a:pt x="1429234" y="21400"/>
                  </a:cubicBezTo>
                  <a:lnTo>
                    <a:pt x="1429234" y="423844"/>
                  </a:lnTo>
                  <a:cubicBezTo>
                    <a:pt x="1429234" y="435663"/>
                    <a:pt x="1419653" y="445244"/>
                    <a:pt x="1407834" y="445244"/>
                  </a:cubicBezTo>
                  <a:lnTo>
                    <a:pt x="21400" y="445244"/>
                  </a:lnTo>
                  <a:cubicBezTo>
                    <a:pt x="9581" y="445244"/>
                    <a:pt x="0" y="435663"/>
                    <a:pt x="0" y="423844"/>
                  </a:cubicBezTo>
                  <a:lnTo>
                    <a:pt x="0" y="21400"/>
                  </a:lnTo>
                  <a:cubicBezTo>
                    <a:pt x="0" y="9581"/>
                    <a:pt x="9581" y="0"/>
                    <a:pt x="21400" y="0"/>
                  </a:cubicBezTo>
                  <a:close/>
                </a:path>
              </a:pathLst>
            </a:custGeom>
            <a:solidFill>
              <a:srgbClr val="77ADF5"/>
            </a:solidFill>
          </p:spPr>
          <p:txBody>
            <a:bodyPr/>
            <a:lstStyle/>
            <a:p>
              <a:endParaRPr lang="en-US"/>
            </a:p>
          </p:txBody>
        </p:sp>
        <p:sp>
          <p:nvSpPr>
            <p:cNvPr id="18" name="TextBox 18"/>
            <p:cNvSpPr txBox="1"/>
            <p:nvPr/>
          </p:nvSpPr>
          <p:spPr>
            <a:xfrm>
              <a:off x="0" y="-47625"/>
              <a:ext cx="1429234" cy="492869"/>
            </a:xfrm>
            <a:prstGeom prst="rect">
              <a:avLst/>
            </a:prstGeom>
          </p:spPr>
          <p:txBody>
            <a:bodyPr lIns="50800" tIns="50800" rIns="50800" bIns="50800" rtlCol="0" anchor="ctr"/>
            <a:lstStyle/>
            <a:p>
              <a:pPr algn="ctr">
                <a:lnSpc>
                  <a:spcPts val="2669"/>
                </a:lnSpc>
              </a:pPr>
              <a:endParaRPr/>
            </a:p>
          </p:txBody>
        </p:sp>
      </p:grpSp>
      <p:sp>
        <p:nvSpPr>
          <p:cNvPr id="19" name="TextBox 19"/>
          <p:cNvSpPr txBox="1"/>
          <p:nvPr/>
        </p:nvSpPr>
        <p:spPr>
          <a:xfrm>
            <a:off x="12713287" y="4387034"/>
            <a:ext cx="5225718" cy="1432352"/>
          </a:xfrm>
          <a:prstGeom prst="rect">
            <a:avLst/>
          </a:prstGeom>
        </p:spPr>
        <p:txBody>
          <a:bodyPr lIns="0" tIns="0" rIns="0" bIns="0" rtlCol="0" anchor="t">
            <a:spAutoFit/>
          </a:bodyPr>
          <a:lstStyle/>
          <a:p>
            <a:pPr marL="0" lvl="0" indent="0" algn="just">
              <a:lnSpc>
                <a:spcPts val="2774"/>
              </a:lnSpc>
              <a:spcBef>
                <a:spcPct val="0"/>
              </a:spcBef>
            </a:pPr>
            <a:r>
              <a:rPr lang="en-US" sz="2522">
                <a:solidFill>
                  <a:srgbClr val="000000"/>
                </a:solidFill>
                <a:latin typeface="Rubrik"/>
                <a:ea typeface="Rubrik"/>
                <a:cs typeface="Rubrik"/>
                <a:sym typeface="Rubrik"/>
              </a:rPr>
              <a:t>It’s important that the childcare provider is healthy physically and mentally, BE-Well gave us the tools to help in that process.</a:t>
            </a:r>
          </a:p>
        </p:txBody>
      </p:sp>
      <p:sp>
        <p:nvSpPr>
          <p:cNvPr id="20" name="TextBox 20"/>
          <p:cNvSpPr txBox="1"/>
          <p:nvPr/>
        </p:nvSpPr>
        <p:spPr>
          <a:xfrm>
            <a:off x="1080908" y="1963625"/>
            <a:ext cx="4512188" cy="457003"/>
          </a:xfrm>
          <a:prstGeom prst="rect">
            <a:avLst/>
          </a:prstGeom>
        </p:spPr>
        <p:txBody>
          <a:bodyPr lIns="0" tIns="0" rIns="0" bIns="0" rtlCol="0" anchor="t">
            <a:spAutoFit/>
          </a:bodyPr>
          <a:lstStyle/>
          <a:p>
            <a:pPr marL="0" lvl="0" indent="0" algn="just">
              <a:lnSpc>
                <a:spcPts val="3170"/>
              </a:lnSpc>
              <a:spcBef>
                <a:spcPct val="0"/>
              </a:spcBef>
            </a:pPr>
            <a:r>
              <a:rPr lang="en-US" sz="2882">
                <a:solidFill>
                  <a:srgbClr val="000000"/>
                </a:solidFill>
                <a:latin typeface="Rubrik"/>
                <a:ea typeface="Rubrik"/>
                <a:cs typeface="Rubrik"/>
                <a:sym typeface="Rubrik"/>
              </a:rPr>
              <a:t>Quotes from Participants</a:t>
            </a:r>
          </a:p>
        </p:txBody>
      </p:sp>
      <p:grpSp>
        <p:nvGrpSpPr>
          <p:cNvPr id="21" name="Group 21"/>
          <p:cNvGrpSpPr/>
          <p:nvPr/>
        </p:nvGrpSpPr>
        <p:grpSpPr>
          <a:xfrm>
            <a:off x="12612834" y="6223451"/>
            <a:ext cx="5426623" cy="1527241"/>
            <a:chOff x="0" y="0"/>
            <a:chExt cx="1429234" cy="402236"/>
          </a:xfrm>
        </p:grpSpPr>
        <p:sp>
          <p:nvSpPr>
            <p:cNvPr id="22" name="Freeform 22"/>
            <p:cNvSpPr/>
            <p:nvPr/>
          </p:nvSpPr>
          <p:spPr>
            <a:xfrm>
              <a:off x="0" y="0"/>
              <a:ext cx="1429234" cy="402236"/>
            </a:xfrm>
            <a:custGeom>
              <a:avLst/>
              <a:gdLst/>
              <a:ahLst/>
              <a:cxnLst/>
              <a:rect l="l" t="t" r="r" b="b"/>
              <a:pathLst>
                <a:path w="1429234" h="402236">
                  <a:moveTo>
                    <a:pt x="21400" y="0"/>
                  </a:moveTo>
                  <a:lnTo>
                    <a:pt x="1407834" y="0"/>
                  </a:lnTo>
                  <a:cubicBezTo>
                    <a:pt x="1413510" y="0"/>
                    <a:pt x="1418953" y="2255"/>
                    <a:pt x="1422966" y="6268"/>
                  </a:cubicBezTo>
                  <a:cubicBezTo>
                    <a:pt x="1426979" y="10281"/>
                    <a:pt x="1429234" y="15724"/>
                    <a:pt x="1429234" y="21400"/>
                  </a:cubicBezTo>
                  <a:lnTo>
                    <a:pt x="1429234" y="380836"/>
                  </a:lnTo>
                  <a:cubicBezTo>
                    <a:pt x="1429234" y="392655"/>
                    <a:pt x="1419653" y="402236"/>
                    <a:pt x="1407834" y="402236"/>
                  </a:cubicBezTo>
                  <a:lnTo>
                    <a:pt x="21400" y="402236"/>
                  </a:lnTo>
                  <a:cubicBezTo>
                    <a:pt x="9581" y="402236"/>
                    <a:pt x="0" y="392655"/>
                    <a:pt x="0" y="380836"/>
                  </a:cubicBezTo>
                  <a:lnTo>
                    <a:pt x="0" y="21400"/>
                  </a:lnTo>
                  <a:cubicBezTo>
                    <a:pt x="0" y="9581"/>
                    <a:pt x="9581" y="0"/>
                    <a:pt x="21400" y="0"/>
                  </a:cubicBezTo>
                  <a:close/>
                </a:path>
              </a:pathLst>
            </a:custGeom>
            <a:solidFill>
              <a:srgbClr val="77ADF5"/>
            </a:solidFill>
          </p:spPr>
          <p:txBody>
            <a:bodyPr/>
            <a:lstStyle/>
            <a:p>
              <a:endParaRPr lang="en-US"/>
            </a:p>
          </p:txBody>
        </p:sp>
        <p:sp>
          <p:nvSpPr>
            <p:cNvPr id="23" name="TextBox 23"/>
            <p:cNvSpPr txBox="1"/>
            <p:nvPr/>
          </p:nvSpPr>
          <p:spPr>
            <a:xfrm>
              <a:off x="0" y="-47625"/>
              <a:ext cx="1429234" cy="449861"/>
            </a:xfrm>
            <a:prstGeom prst="rect">
              <a:avLst/>
            </a:prstGeom>
          </p:spPr>
          <p:txBody>
            <a:bodyPr lIns="50800" tIns="50800" rIns="50800" bIns="50800" rtlCol="0" anchor="ctr"/>
            <a:lstStyle/>
            <a:p>
              <a:pPr algn="ctr">
                <a:lnSpc>
                  <a:spcPts val="2669"/>
                </a:lnSpc>
              </a:pPr>
              <a:endParaRPr/>
            </a:p>
          </p:txBody>
        </p:sp>
      </p:grpSp>
      <p:sp>
        <p:nvSpPr>
          <p:cNvPr id="24" name="TextBox 24"/>
          <p:cNvSpPr txBox="1"/>
          <p:nvPr/>
        </p:nvSpPr>
        <p:spPr>
          <a:xfrm>
            <a:off x="12832790" y="6428076"/>
            <a:ext cx="4986713" cy="1089416"/>
          </a:xfrm>
          <a:prstGeom prst="rect">
            <a:avLst/>
          </a:prstGeom>
        </p:spPr>
        <p:txBody>
          <a:bodyPr lIns="0" tIns="0" rIns="0" bIns="0" rtlCol="0" anchor="t">
            <a:spAutoFit/>
          </a:bodyPr>
          <a:lstStyle/>
          <a:p>
            <a:pPr marL="0" lvl="0" indent="0" algn="just">
              <a:lnSpc>
                <a:spcPts val="2774"/>
              </a:lnSpc>
              <a:spcBef>
                <a:spcPct val="0"/>
              </a:spcBef>
            </a:pPr>
            <a:r>
              <a:rPr lang="en-US" sz="2522">
                <a:solidFill>
                  <a:srgbClr val="000000"/>
                </a:solidFill>
                <a:latin typeface="Rubrik"/>
                <a:ea typeface="Rubrik"/>
                <a:cs typeface="Rubrik"/>
                <a:sym typeface="Rubrik"/>
              </a:rPr>
              <a:t>C</a:t>
            </a:r>
            <a:r>
              <a:rPr lang="en-US" sz="2522" u="none" strike="noStrike">
                <a:solidFill>
                  <a:srgbClr val="000000"/>
                </a:solidFill>
                <a:latin typeface="Rubrik"/>
                <a:ea typeface="Rubrik"/>
                <a:cs typeface="Rubrik"/>
                <a:sym typeface="Rubrik"/>
              </a:rPr>
              <a:t>hildren need you to be less stressed to help them be less stressed</a:t>
            </a:r>
          </a:p>
        </p:txBody>
      </p:sp>
      <p:grpSp>
        <p:nvGrpSpPr>
          <p:cNvPr id="25" name="Group 25"/>
          <p:cNvGrpSpPr/>
          <p:nvPr/>
        </p:nvGrpSpPr>
        <p:grpSpPr>
          <a:xfrm>
            <a:off x="12646373" y="7978891"/>
            <a:ext cx="5426623" cy="1959841"/>
            <a:chOff x="0" y="0"/>
            <a:chExt cx="1429234" cy="516172"/>
          </a:xfrm>
        </p:grpSpPr>
        <p:sp>
          <p:nvSpPr>
            <p:cNvPr id="26" name="Freeform 26"/>
            <p:cNvSpPr/>
            <p:nvPr/>
          </p:nvSpPr>
          <p:spPr>
            <a:xfrm>
              <a:off x="0" y="0"/>
              <a:ext cx="1429234" cy="516172"/>
            </a:xfrm>
            <a:custGeom>
              <a:avLst/>
              <a:gdLst/>
              <a:ahLst/>
              <a:cxnLst/>
              <a:rect l="l" t="t" r="r" b="b"/>
              <a:pathLst>
                <a:path w="1429234" h="516172">
                  <a:moveTo>
                    <a:pt x="21400" y="0"/>
                  </a:moveTo>
                  <a:lnTo>
                    <a:pt x="1407834" y="0"/>
                  </a:lnTo>
                  <a:cubicBezTo>
                    <a:pt x="1413510" y="0"/>
                    <a:pt x="1418953" y="2255"/>
                    <a:pt x="1422966" y="6268"/>
                  </a:cubicBezTo>
                  <a:cubicBezTo>
                    <a:pt x="1426979" y="10281"/>
                    <a:pt x="1429234" y="15724"/>
                    <a:pt x="1429234" y="21400"/>
                  </a:cubicBezTo>
                  <a:lnTo>
                    <a:pt x="1429234" y="494772"/>
                  </a:lnTo>
                  <a:cubicBezTo>
                    <a:pt x="1429234" y="506591"/>
                    <a:pt x="1419653" y="516172"/>
                    <a:pt x="1407834" y="516172"/>
                  </a:cubicBezTo>
                  <a:lnTo>
                    <a:pt x="21400" y="516172"/>
                  </a:lnTo>
                  <a:cubicBezTo>
                    <a:pt x="9581" y="516172"/>
                    <a:pt x="0" y="506591"/>
                    <a:pt x="0" y="494772"/>
                  </a:cubicBezTo>
                  <a:lnTo>
                    <a:pt x="0" y="21400"/>
                  </a:lnTo>
                  <a:cubicBezTo>
                    <a:pt x="0" y="9581"/>
                    <a:pt x="9581" y="0"/>
                    <a:pt x="21400" y="0"/>
                  </a:cubicBezTo>
                  <a:close/>
                </a:path>
              </a:pathLst>
            </a:custGeom>
            <a:solidFill>
              <a:srgbClr val="77ADF5"/>
            </a:solidFill>
          </p:spPr>
          <p:txBody>
            <a:bodyPr/>
            <a:lstStyle/>
            <a:p>
              <a:endParaRPr lang="en-US"/>
            </a:p>
          </p:txBody>
        </p:sp>
        <p:sp>
          <p:nvSpPr>
            <p:cNvPr id="27" name="TextBox 27"/>
            <p:cNvSpPr txBox="1"/>
            <p:nvPr/>
          </p:nvSpPr>
          <p:spPr>
            <a:xfrm>
              <a:off x="0" y="-47625"/>
              <a:ext cx="1429234" cy="563797"/>
            </a:xfrm>
            <a:prstGeom prst="rect">
              <a:avLst/>
            </a:prstGeom>
          </p:spPr>
          <p:txBody>
            <a:bodyPr lIns="50800" tIns="50800" rIns="50800" bIns="50800" rtlCol="0" anchor="ctr"/>
            <a:lstStyle/>
            <a:p>
              <a:pPr algn="ctr">
                <a:lnSpc>
                  <a:spcPts val="2669"/>
                </a:lnSpc>
              </a:pPr>
              <a:endParaRPr/>
            </a:p>
          </p:txBody>
        </p:sp>
      </p:grpSp>
      <p:sp>
        <p:nvSpPr>
          <p:cNvPr id="28" name="TextBox 28"/>
          <p:cNvSpPr txBox="1"/>
          <p:nvPr/>
        </p:nvSpPr>
        <p:spPr>
          <a:xfrm>
            <a:off x="12746826" y="8088478"/>
            <a:ext cx="5225718" cy="2118224"/>
          </a:xfrm>
          <a:prstGeom prst="rect">
            <a:avLst/>
          </a:prstGeom>
        </p:spPr>
        <p:txBody>
          <a:bodyPr lIns="0" tIns="0" rIns="0" bIns="0" rtlCol="0" anchor="t">
            <a:spAutoFit/>
          </a:bodyPr>
          <a:lstStyle/>
          <a:p>
            <a:pPr algn="just">
              <a:lnSpc>
                <a:spcPts val="2774"/>
              </a:lnSpc>
            </a:pPr>
            <a:r>
              <a:rPr lang="en-US" sz="2522">
                <a:solidFill>
                  <a:srgbClr val="000000"/>
                </a:solidFill>
                <a:latin typeface="Rubrik"/>
                <a:ea typeface="Rubrik"/>
                <a:cs typeface="Rubrik"/>
                <a:sym typeface="Rubrik"/>
              </a:rPr>
              <a:t>[It was helpful to learn]... about how stress impacts every part of your life. You can find relief through one breathing and listening to your body.</a:t>
            </a:r>
          </a:p>
          <a:p>
            <a:pPr marL="0" lvl="0" indent="0" algn="just">
              <a:lnSpc>
                <a:spcPts val="2774"/>
              </a:lnSpc>
              <a:spcBef>
                <a:spcPct val="0"/>
              </a:spcBef>
            </a:pPr>
            <a:endParaRPr lang="en-US" sz="2522">
              <a:solidFill>
                <a:srgbClr val="000000"/>
              </a:solidFill>
              <a:latin typeface="Rubrik"/>
              <a:ea typeface="Rubrik"/>
              <a:cs typeface="Rubrik"/>
              <a:sym typeface="Rubrik"/>
            </a:endParaRPr>
          </a:p>
        </p:txBody>
      </p:sp>
      <p:grpSp>
        <p:nvGrpSpPr>
          <p:cNvPr id="29" name="Group 29"/>
          <p:cNvGrpSpPr/>
          <p:nvPr/>
        </p:nvGrpSpPr>
        <p:grpSpPr>
          <a:xfrm>
            <a:off x="6183411" y="6070414"/>
            <a:ext cx="5515024" cy="3977550"/>
            <a:chOff x="0" y="0"/>
            <a:chExt cx="1452517" cy="1047585"/>
          </a:xfrm>
        </p:grpSpPr>
        <p:sp>
          <p:nvSpPr>
            <p:cNvPr id="30" name="Freeform 30"/>
            <p:cNvSpPr/>
            <p:nvPr/>
          </p:nvSpPr>
          <p:spPr>
            <a:xfrm>
              <a:off x="0" y="0"/>
              <a:ext cx="1452517" cy="1047585"/>
            </a:xfrm>
            <a:custGeom>
              <a:avLst/>
              <a:gdLst/>
              <a:ahLst/>
              <a:cxnLst/>
              <a:rect l="l" t="t" r="r" b="b"/>
              <a:pathLst>
                <a:path w="1452517" h="1047585">
                  <a:moveTo>
                    <a:pt x="21057" y="0"/>
                  </a:moveTo>
                  <a:lnTo>
                    <a:pt x="1431460" y="0"/>
                  </a:lnTo>
                  <a:cubicBezTo>
                    <a:pt x="1437044" y="0"/>
                    <a:pt x="1442400" y="2218"/>
                    <a:pt x="1446349" y="6167"/>
                  </a:cubicBezTo>
                  <a:cubicBezTo>
                    <a:pt x="1450298" y="10116"/>
                    <a:pt x="1452517" y="15472"/>
                    <a:pt x="1452517" y="21057"/>
                  </a:cubicBezTo>
                  <a:lnTo>
                    <a:pt x="1452517" y="1026528"/>
                  </a:lnTo>
                  <a:cubicBezTo>
                    <a:pt x="1452517" y="1038158"/>
                    <a:pt x="1443089" y="1047585"/>
                    <a:pt x="1431460" y="1047585"/>
                  </a:cubicBezTo>
                  <a:lnTo>
                    <a:pt x="21057" y="1047585"/>
                  </a:lnTo>
                  <a:cubicBezTo>
                    <a:pt x="9427" y="1047585"/>
                    <a:pt x="0" y="1038158"/>
                    <a:pt x="0" y="1026528"/>
                  </a:cubicBezTo>
                  <a:lnTo>
                    <a:pt x="0" y="21057"/>
                  </a:lnTo>
                  <a:cubicBezTo>
                    <a:pt x="0" y="9427"/>
                    <a:pt x="9427" y="0"/>
                    <a:pt x="21057" y="0"/>
                  </a:cubicBezTo>
                  <a:close/>
                </a:path>
              </a:pathLst>
            </a:custGeom>
            <a:solidFill>
              <a:srgbClr val="A7C060"/>
            </a:solidFill>
          </p:spPr>
          <p:txBody>
            <a:bodyPr/>
            <a:lstStyle/>
            <a:p>
              <a:endParaRPr lang="en-US"/>
            </a:p>
          </p:txBody>
        </p:sp>
        <p:sp>
          <p:nvSpPr>
            <p:cNvPr id="31" name="TextBox 31"/>
            <p:cNvSpPr txBox="1"/>
            <p:nvPr/>
          </p:nvSpPr>
          <p:spPr>
            <a:xfrm>
              <a:off x="0" y="-47625"/>
              <a:ext cx="1452517" cy="1095210"/>
            </a:xfrm>
            <a:prstGeom prst="rect">
              <a:avLst/>
            </a:prstGeom>
          </p:spPr>
          <p:txBody>
            <a:bodyPr lIns="50800" tIns="50800" rIns="50800" bIns="50800" rtlCol="0" anchor="ctr"/>
            <a:lstStyle/>
            <a:p>
              <a:pPr algn="ctr">
                <a:lnSpc>
                  <a:spcPts val="2669"/>
                </a:lnSpc>
              </a:pPr>
              <a:endParaRPr/>
            </a:p>
          </p:txBody>
        </p:sp>
      </p:grpSp>
      <p:sp>
        <p:nvSpPr>
          <p:cNvPr id="32" name="TextBox 32"/>
          <p:cNvSpPr txBox="1"/>
          <p:nvPr/>
        </p:nvSpPr>
        <p:spPr>
          <a:xfrm>
            <a:off x="6289662" y="6165664"/>
            <a:ext cx="5302521" cy="3853366"/>
          </a:xfrm>
          <a:prstGeom prst="rect">
            <a:avLst/>
          </a:prstGeom>
        </p:spPr>
        <p:txBody>
          <a:bodyPr lIns="0" tIns="0" rIns="0" bIns="0" rtlCol="0" anchor="t">
            <a:spAutoFit/>
          </a:bodyPr>
          <a:lstStyle/>
          <a:p>
            <a:pPr marL="0" lvl="0" indent="0" algn="just">
              <a:lnSpc>
                <a:spcPts val="2494"/>
              </a:lnSpc>
              <a:spcBef>
                <a:spcPct val="0"/>
              </a:spcBef>
            </a:pPr>
            <a:r>
              <a:rPr lang="en-US" sz="2267" u="none" strike="noStrike">
                <a:solidFill>
                  <a:srgbClr val="000000"/>
                </a:solidFill>
                <a:latin typeface="Rubrik"/>
                <a:ea typeface="Rubrik"/>
                <a:cs typeface="Rubrik"/>
                <a:sym typeface="Rubrik"/>
              </a:rPr>
              <a:t>I want to thank you for the wonderful work you are doing, educating young people about how to be healthy. We’ve practiced your breathing exercises in class and for homework, and students have been showing me labels on their foods and noticing the amount of sugar and now understanding more about how food impacts their body and energy levels. Your phrase of having an “attitude of gratitude” has really stuck with me. </a:t>
            </a:r>
          </a:p>
        </p:txBody>
      </p:sp>
      <p:grpSp>
        <p:nvGrpSpPr>
          <p:cNvPr id="33" name="Group 33"/>
          <p:cNvGrpSpPr/>
          <p:nvPr/>
        </p:nvGrpSpPr>
        <p:grpSpPr>
          <a:xfrm>
            <a:off x="6193346" y="4309106"/>
            <a:ext cx="5505089" cy="1527241"/>
            <a:chOff x="0" y="0"/>
            <a:chExt cx="1449900" cy="402236"/>
          </a:xfrm>
        </p:grpSpPr>
        <p:sp>
          <p:nvSpPr>
            <p:cNvPr id="34" name="Freeform 34"/>
            <p:cNvSpPr/>
            <p:nvPr/>
          </p:nvSpPr>
          <p:spPr>
            <a:xfrm>
              <a:off x="0" y="0"/>
              <a:ext cx="1449900" cy="402236"/>
            </a:xfrm>
            <a:custGeom>
              <a:avLst/>
              <a:gdLst/>
              <a:ahLst/>
              <a:cxnLst/>
              <a:rect l="l" t="t" r="r" b="b"/>
              <a:pathLst>
                <a:path w="1449900" h="402236">
                  <a:moveTo>
                    <a:pt x="21095" y="0"/>
                  </a:moveTo>
                  <a:lnTo>
                    <a:pt x="1428805" y="0"/>
                  </a:lnTo>
                  <a:cubicBezTo>
                    <a:pt x="1440455" y="0"/>
                    <a:pt x="1449900" y="9444"/>
                    <a:pt x="1449900" y="21095"/>
                  </a:cubicBezTo>
                  <a:lnTo>
                    <a:pt x="1449900" y="381141"/>
                  </a:lnTo>
                  <a:cubicBezTo>
                    <a:pt x="1449900" y="392792"/>
                    <a:pt x="1440455" y="402236"/>
                    <a:pt x="1428805" y="402236"/>
                  </a:cubicBezTo>
                  <a:lnTo>
                    <a:pt x="21095" y="402236"/>
                  </a:lnTo>
                  <a:cubicBezTo>
                    <a:pt x="9444" y="402236"/>
                    <a:pt x="0" y="392792"/>
                    <a:pt x="0" y="381141"/>
                  </a:cubicBezTo>
                  <a:lnTo>
                    <a:pt x="0" y="21095"/>
                  </a:lnTo>
                  <a:cubicBezTo>
                    <a:pt x="0" y="9444"/>
                    <a:pt x="9444" y="0"/>
                    <a:pt x="21095" y="0"/>
                  </a:cubicBezTo>
                  <a:close/>
                </a:path>
              </a:pathLst>
            </a:custGeom>
            <a:solidFill>
              <a:srgbClr val="A7C060"/>
            </a:solidFill>
          </p:spPr>
          <p:txBody>
            <a:bodyPr/>
            <a:lstStyle/>
            <a:p>
              <a:endParaRPr lang="en-US"/>
            </a:p>
          </p:txBody>
        </p:sp>
        <p:sp>
          <p:nvSpPr>
            <p:cNvPr id="35" name="TextBox 35"/>
            <p:cNvSpPr txBox="1"/>
            <p:nvPr/>
          </p:nvSpPr>
          <p:spPr>
            <a:xfrm>
              <a:off x="0" y="-47625"/>
              <a:ext cx="1449900" cy="449861"/>
            </a:xfrm>
            <a:prstGeom prst="rect">
              <a:avLst/>
            </a:prstGeom>
          </p:spPr>
          <p:txBody>
            <a:bodyPr lIns="50800" tIns="50800" rIns="50800" bIns="50800" rtlCol="0" anchor="ctr"/>
            <a:lstStyle/>
            <a:p>
              <a:pPr algn="ctr">
                <a:lnSpc>
                  <a:spcPts val="2669"/>
                </a:lnSpc>
              </a:pPr>
              <a:endParaRPr/>
            </a:p>
          </p:txBody>
        </p:sp>
      </p:grpSp>
      <p:sp>
        <p:nvSpPr>
          <p:cNvPr id="36" name="TextBox 36"/>
          <p:cNvSpPr txBox="1"/>
          <p:nvPr/>
        </p:nvSpPr>
        <p:spPr>
          <a:xfrm>
            <a:off x="6193346" y="4467332"/>
            <a:ext cx="5505089" cy="1431991"/>
          </a:xfrm>
          <a:prstGeom prst="rect">
            <a:avLst/>
          </a:prstGeom>
        </p:spPr>
        <p:txBody>
          <a:bodyPr lIns="0" tIns="0" rIns="0" bIns="0" rtlCol="0" anchor="t">
            <a:spAutoFit/>
          </a:bodyPr>
          <a:lstStyle/>
          <a:p>
            <a:pPr marL="0" lvl="0" indent="0" algn="just">
              <a:lnSpc>
                <a:spcPts val="2774"/>
              </a:lnSpc>
              <a:spcBef>
                <a:spcPct val="0"/>
              </a:spcBef>
            </a:pPr>
            <a:r>
              <a:rPr lang="en-US" sz="2522" u="none" strike="noStrike">
                <a:solidFill>
                  <a:srgbClr val="000000"/>
                </a:solidFill>
                <a:latin typeface="Rubrik"/>
                <a:ea typeface="Rubrik"/>
                <a:cs typeface="Rubrik"/>
                <a:sym typeface="Rubrik"/>
              </a:rPr>
              <a:t>This program helped to open the conversation around mental health and well-being for our students and families. </a:t>
            </a:r>
          </a:p>
        </p:txBody>
      </p:sp>
      <p:sp>
        <p:nvSpPr>
          <p:cNvPr id="37" name="TextBox 37"/>
          <p:cNvSpPr txBox="1"/>
          <p:nvPr/>
        </p:nvSpPr>
        <p:spPr>
          <a:xfrm>
            <a:off x="314655" y="4467332"/>
            <a:ext cx="4935716" cy="1089145"/>
          </a:xfrm>
          <a:prstGeom prst="rect">
            <a:avLst/>
          </a:prstGeom>
        </p:spPr>
        <p:txBody>
          <a:bodyPr lIns="0" tIns="0" rIns="0" bIns="0" rtlCol="0" anchor="t">
            <a:spAutoFit/>
          </a:bodyPr>
          <a:lstStyle/>
          <a:p>
            <a:pPr marL="0" lvl="0" indent="0" algn="just">
              <a:lnSpc>
                <a:spcPts val="2774"/>
              </a:lnSpc>
              <a:spcBef>
                <a:spcPct val="0"/>
              </a:spcBef>
            </a:pPr>
            <a:r>
              <a:rPr lang="en-US" sz="2522" u="none" strike="noStrike">
                <a:solidFill>
                  <a:srgbClr val="000000"/>
                </a:solidFill>
                <a:latin typeface="Rubrik"/>
                <a:ea typeface="Rubrik"/>
                <a:cs typeface="Rubrik"/>
                <a:sym typeface="Rubrik"/>
              </a:rPr>
              <a:t>Time with my child learning new things was the most rewarding thing.</a:t>
            </a:r>
          </a:p>
        </p:txBody>
      </p:sp>
      <p:grpSp>
        <p:nvGrpSpPr>
          <p:cNvPr id="38" name="Group 38"/>
          <p:cNvGrpSpPr/>
          <p:nvPr/>
        </p:nvGrpSpPr>
        <p:grpSpPr>
          <a:xfrm>
            <a:off x="287233" y="6070414"/>
            <a:ext cx="5115538" cy="1527241"/>
            <a:chOff x="0" y="0"/>
            <a:chExt cx="1347302" cy="402236"/>
          </a:xfrm>
        </p:grpSpPr>
        <p:sp>
          <p:nvSpPr>
            <p:cNvPr id="39" name="Freeform 39"/>
            <p:cNvSpPr/>
            <p:nvPr/>
          </p:nvSpPr>
          <p:spPr>
            <a:xfrm>
              <a:off x="0" y="0"/>
              <a:ext cx="1347302" cy="402236"/>
            </a:xfrm>
            <a:custGeom>
              <a:avLst/>
              <a:gdLst/>
              <a:ahLst/>
              <a:cxnLst/>
              <a:rect l="l" t="t" r="r" b="b"/>
              <a:pathLst>
                <a:path w="1347302" h="402236">
                  <a:moveTo>
                    <a:pt x="22701" y="0"/>
                  </a:moveTo>
                  <a:lnTo>
                    <a:pt x="1324601" y="0"/>
                  </a:lnTo>
                  <a:cubicBezTo>
                    <a:pt x="1337139" y="0"/>
                    <a:pt x="1347302" y="10164"/>
                    <a:pt x="1347302" y="22701"/>
                  </a:cubicBezTo>
                  <a:lnTo>
                    <a:pt x="1347302" y="379535"/>
                  </a:lnTo>
                  <a:cubicBezTo>
                    <a:pt x="1347302" y="385556"/>
                    <a:pt x="1344910" y="391330"/>
                    <a:pt x="1340653" y="395587"/>
                  </a:cubicBezTo>
                  <a:cubicBezTo>
                    <a:pt x="1336396" y="399845"/>
                    <a:pt x="1330622" y="402236"/>
                    <a:pt x="1324601" y="402236"/>
                  </a:cubicBezTo>
                  <a:lnTo>
                    <a:pt x="22701" y="402236"/>
                  </a:lnTo>
                  <a:cubicBezTo>
                    <a:pt x="10164" y="402236"/>
                    <a:pt x="0" y="392073"/>
                    <a:pt x="0" y="379535"/>
                  </a:cubicBezTo>
                  <a:lnTo>
                    <a:pt x="0" y="22701"/>
                  </a:lnTo>
                  <a:cubicBezTo>
                    <a:pt x="0" y="16680"/>
                    <a:pt x="2392" y="10906"/>
                    <a:pt x="6649" y="6649"/>
                  </a:cubicBezTo>
                  <a:cubicBezTo>
                    <a:pt x="10906" y="2392"/>
                    <a:pt x="16680" y="0"/>
                    <a:pt x="22701" y="0"/>
                  </a:cubicBezTo>
                  <a:close/>
                </a:path>
              </a:pathLst>
            </a:custGeom>
            <a:solidFill>
              <a:srgbClr val="FC7DD1"/>
            </a:solidFill>
          </p:spPr>
          <p:txBody>
            <a:bodyPr/>
            <a:lstStyle/>
            <a:p>
              <a:endParaRPr lang="en-US"/>
            </a:p>
          </p:txBody>
        </p:sp>
        <p:sp>
          <p:nvSpPr>
            <p:cNvPr id="40" name="TextBox 40"/>
            <p:cNvSpPr txBox="1"/>
            <p:nvPr/>
          </p:nvSpPr>
          <p:spPr>
            <a:xfrm>
              <a:off x="0" y="-47625"/>
              <a:ext cx="1347302" cy="449861"/>
            </a:xfrm>
            <a:prstGeom prst="rect">
              <a:avLst/>
            </a:prstGeom>
          </p:spPr>
          <p:txBody>
            <a:bodyPr lIns="50800" tIns="50800" rIns="50800" bIns="50800" rtlCol="0" anchor="ctr"/>
            <a:lstStyle/>
            <a:p>
              <a:pPr algn="ctr">
                <a:lnSpc>
                  <a:spcPts val="2669"/>
                </a:lnSpc>
              </a:pPr>
              <a:endParaRPr/>
            </a:p>
          </p:txBody>
        </p:sp>
      </p:grpSp>
      <p:sp>
        <p:nvSpPr>
          <p:cNvPr id="41" name="TextBox 41"/>
          <p:cNvSpPr txBox="1"/>
          <p:nvPr/>
        </p:nvSpPr>
        <p:spPr>
          <a:xfrm>
            <a:off x="314655" y="6165664"/>
            <a:ext cx="5060694" cy="1431991"/>
          </a:xfrm>
          <a:prstGeom prst="rect">
            <a:avLst/>
          </a:prstGeom>
        </p:spPr>
        <p:txBody>
          <a:bodyPr lIns="0" tIns="0" rIns="0" bIns="0" rtlCol="0" anchor="t">
            <a:spAutoFit/>
          </a:bodyPr>
          <a:lstStyle/>
          <a:p>
            <a:pPr marL="0" lvl="0" indent="0" algn="just">
              <a:lnSpc>
                <a:spcPts val="2774"/>
              </a:lnSpc>
              <a:spcBef>
                <a:spcPct val="0"/>
              </a:spcBef>
            </a:pPr>
            <a:r>
              <a:rPr lang="en-US" sz="2522" u="none" strike="noStrike">
                <a:solidFill>
                  <a:srgbClr val="000000"/>
                </a:solidFill>
                <a:latin typeface="Rubrik"/>
                <a:ea typeface="Rubrik"/>
                <a:cs typeface="Rubrik"/>
                <a:sym typeface="Rubrik"/>
              </a:rPr>
              <a:t>Having the Hands-On material was very rewarding. It helped make the classes more understanding and fun 🙂</a:t>
            </a:r>
          </a:p>
        </p:txBody>
      </p:sp>
      <p:grpSp>
        <p:nvGrpSpPr>
          <p:cNvPr id="42" name="Group 42"/>
          <p:cNvGrpSpPr/>
          <p:nvPr/>
        </p:nvGrpSpPr>
        <p:grpSpPr>
          <a:xfrm>
            <a:off x="287233" y="8054855"/>
            <a:ext cx="5115538" cy="1527241"/>
            <a:chOff x="0" y="0"/>
            <a:chExt cx="1347302" cy="402236"/>
          </a:xfrm>
        </p:grpSpPr>
        <p:sp>
          <p:nvSpPr>
            <p:cNvPr id="43" name="Freeform 43"/>
            <p:cNvSpPr/>
            <p:nvPr/>
          </p:nvSpPr>
          <p:spPr>
            <a:xfrm>
              <a:off x="0" y="0"/>
              <a:ext cx="1347302" cy="402236"/>
            </a:xfrm>
            <a:custGeom>
              <a:avLst/>
              <a:gdLst/>
              <a:ahLst/>
              <a:cxnLst/>
              <a:rect l="l" t="t" r="r" b="b"/>
              <a:pathLst>
                <a:path w="1347302" h="402236">
                  <a:moveTo>
                    <a:pt x="22701" y="0"/>
                  </a:moveTo>
                  <a:lnTo>
                    <a:pt x="1324601" y="0"/>
                  </a:lnTo>
                  <a:cubicBezTo>
                    <a:pt x="1337139" y="0"/>
                    <a:pt x="1347302" y="10164"/>
                    <a:pt x="1347302" y="22701"/>
                  </a:cubicBezTo>
                  <a:lnTo>
                    <a:pt x="1347302" y="379535"/>
                  </a:lnTo>
                  <a:cubicBezTo>
                    <a:pt x="1347302" y="385556"/>
                    <a:pt x="1344910" y="391330"/>
                    <a:pt x="1340653" y="395587"/>
                  </a:cubicBezTo>
                  <a:cubicBezTo>
                    <a:pt x="1336396" y="399845"/>
                    <a:pt x="1330622" y="402236"/>
                    <a:pt x="1324601" y="402236"/>
                  </a:cubicBezTo>
                  <a:lnTo>
                    <a:pt x="22701" y="402236"/>
                  </a:lnTo>
                  <a:cubicBezTo>
                    <a:pt x="10164" y="402236"/>
                    <a:pt x="0" y="392073"/>
                    <a:pt x="0" y="379535"/>
                  </a:cubicBezTo>
                  <a:lnTo>
                    <a:pt x="0" y="22701"/>
                  </a:lnTo>
                  <a:cubicBezTo>
                    <a:pt x="0" y="16680"/>
                    <a:pt x="2392" y="10906"/>
                    <a:pt x="6649" y="6649"/>
                  </a:cubicBezTo>
                  <a:cubicBezTo>
                    <a:pt x="10906" y="2392"/>
                    <a:pt x="16680" y="0"/>
                    <a:pt x="22701" y="0"/>
                  </a:cubicBezTo>
                  <a:close/>
                </a:path>
              </a:pathLst>
            </a:custGeom>
            <a:solidFill>
              <a:srgbClr val="FC7DD1"/>
            </a:solidFill>
          </p:spPr>
          <p:txBody>
            <a:bodyPr/>
            <a:lstStyle/>
            <a:p>
              <a:endParaRPr lang="en-US"/>
            </a:p>
          </p:txBody>
        </p:sp>
        <p:sp>
          <p:nvSpPr>
            <p:cNvPr id="44" name="TextBox 44"/>
            <p:cNvSpPr txBox="1"/>
            <p:nvPr/>
          </p:nvSpPr>
          <p:spPr>
            <a:xfrm>
              <a:off x="0" y="-47625"/>
              <a:ext cx="1347302" cy="449861"/>
            </a:xfrm>
            <a:prstGeom prst="rect">
              <a:avLst/>
            </a:prstGeom>
          </p:spPr>
          <p:txBody>
            <a:bodyPr lIns="50800" tIns="50800" rIns="50800" bIns="50800" rtlCol="0" anchor="ctr"/>
            <a:lstStyle/>
            <a:p>
              <a:pPr algn="ctr">
                <a:lnSpc>
                  <a:spcPts val="2669"/>
                </a:lnSpc>
              </a:pPr>
              <a:endParaRPr/>
            </a:p>
          </p:txBody>
        </p:sp>
      </p:grpSp>
      <p:sp>
        <p:nvSpPr>
          <p:cNvPr id="45" name="TextBox 45"/>
          <p:cNvSpPr txBox="1"/>
          <p:nvPr/>
        </p:nvSpPr>
        <p:spPr>
          <a:xfrm>
            <a:off x="314655" y="8169155"/>
            <a:ext cx="5060694" cy="1089145"/>
          </a:xfrm>
          <a:prstGeom prst="rect">
            <a:avLst/>
          </a:prstGeom>
        </p:spPr>
        <p:txBody>
          <a:bodyPr lIns="0" tIns="0" rIns="0" bIns="0" rtlCol="0" anchor="t">
            <a:spAutoFit/>
          </a:bodyPr>
          <a:lstStyle/>
          <a:p>
            <a:pPr marL="0" lvl="0" indent="0" algn="just">
              <a:lnSpc>
                <a:spcPts val="2774"/>
              </a:lnSpc>
              <a:spcBef>
                <a:spcPct val="0"/>
              </a:spcBef>
            </a:pPr>
            <a:r>
              <a:rPr lang="en-US" sz="2522" u="none" strike="noStrike">
                <a:solidFill>
                  <a:srgbClr val="000000"/>
                </a:solidFill>
                <a:latin typeface="Rubrik"/>
                <a:ea typeface="Rubrik"/>
                <a:cs typeface="Rubrik"/>
                <a:sym typeface="Rubrik"/>
              </a:rPr>
              <a:t>It was rewarding to have us complete tasks together. It helps with [my child’s] anxiety.</a:t>
            </a:r>
          </a:p>
        </p:txBody>
      </p:sp>
      <p:sp>
        <p:nvSpPr>
          <p:cNvPr id="46" name="Freeform 46"/>
          <p:cNvSpPr/>
          <p:nvPr/>
        </p:nvSpPr>
        <p:spPr>
          <a:xfrm>
            <a:off x="6289662" y="2780351"/>
            <a:ext cx="1079789" cy="1015001"/>
          </a:xfrm>
          <a:custGeom>
            <a:avLst/>
            <a:gdLst/>
            <a:ahLst/>
            <a:cxnLst/>
            <a:rect l="l" t="t" r="r" b="b"/>
            <a:pathLst>
              <a:path w="1079789" h="1015001">
                <a:moveTo>
                  <a:pt x="0" y="0"/>
                </a:moveTo>
                <a:lnTo>
                  <a:pt x="1079789" y="0"/>
                </a:lnTo>
                <a:lnTo>
                  <a:pt x="1079789" y="1015001"/>
                </a:lnTo>
                <a:lnTo>
                  <a:pt x="0" y="1015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999"/>
            </a:stretch>
          </a:blipFill>
        </p:spPr>
        <p:txBody>
          <a:bodyPr/>
          <a:lstStyle/>
          <a:p>
            <a:endParaRPr lang="en-US"/>
          </a:p>
        </p:txBody>
      </p:sp>
      <p:grpSp>
        <p:nvGrpSpPr>
          <p:cNvPr id="3" name="Group 3"/>
          <p:cNvGrpSpPr/>
          <p:nvPr/>
        </p:nvGrpSpPr>
        <p:grpSpPr>
          <a:xfrm>
            <a:off x="0" y="0"/>
            <a:ext cx="18288000" cy="1728566"/>
            <a:chOff x="0" y="0"/>
            <a:chExt cx="4058706" cy="383625"/>
          </a:xfrm>
        </p:grpSpPr>
        <p:sp>
          <p:nvSpPr>
            <p:cNvPr id="4" name="Freeform 4"/>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5" name="TextBox 5"/>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6" name="TextBox 6"/>
          <p:cNvSpPr txBox="1"/>
          <p:nvPr/>
        </p:nvSpPr>
        <p:spPr>
          <a:xfrm>
            <a:off x="739517" y="356228"/>
            <a:ext cx="8390253" cy="1146161"/>
          </a:xfrm>
          <a:prstGeom prst="rect">
            <a:avLst/>
          </a:prstGeom>
        </p:spPr>
        <p:txBody>
          <a:bodyPr lIns="0" tIns="0" rIns="0" bIns="0" rtlCol="0" anchor="t">
            <a:spAutoFit/>
          </a:bodyPr>
          <a:lstStyle/>
          <a:p>
            <a:pPr algn="just">
              <a:lnSpc>
                <a:spcPts val="7696"/>
              </a:lnSpc>
            </a:pPr>
            <a:r>
              <a:rPr lang="en-US" sz="6996">
                <a:solidFill>
                  <a:srgbClr val="FFFFFF"/>
                </a:solidFill>
                <a:latin typeface="Rubrik"/>
                <a:ea typeface="Rubrik"/>
                <a:cs typeface="Rubrik"/>
                <a:sym typeface="Rubrik"/>
              </a:rPr>
              <a:t>MINDFUL MOMENT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28566"/>
            <a:chOff x="0" y="0"/>
            <a:chExt cx="4058706" cy="383625"/>
          </a:xfrm>
        </p:grpSpPr>
        <p:sp>
          <p:nvSpPr>
            <p:cNvPr id="3" name="Freeform 3"/>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4" name="TextBox 4"/>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5" name="Freeform 5"/>
          <p:cNvSpPr/>
          <p:nvPr/>
        </p:nvSpPr>
        <p:spPr>
          <a:xfrm>
            <a:off x="15320854" y="9258300"/>
            <a:ext cx="2728544" cy="804920"/>
          </a:xfrm>
          <a:custGeom>
            <a:avLst/>
            <a:gdLst/>
            <a:ahLst/>
            <a:cxnLst/>
            <a:rect l="l" t="t" r="r" b="b"/>
            <a:pathLst>
              <a:path w="2728544" h="804920">
                <a:moveTo>
                  <a:pt x="0" y="0"/>
                </a:moveTo>
                <a:lnTo>
                  <a:pt x="2728544" y="0"/>
                </a:lnTo>
                <a:lnTo>
                  <a:pt x="2728544" y="804920"/>
                </a:lnTo>
                <a:lnTo>
                  <a:pt x="0" y="80492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645475" y="289020"/>
            <a:ext cx="18832608" cy="1074325"/>
          </a:xfrm>
          <a:prstGeom prst="rect">
            <a:avLst/>
          </a:prstGeom>
        </p:spPr>
        <p:txBody>
          <a:bodyPr lIns="0" tIns="0" rIns="0" bIns="0" rtlCol="0" anchor="t">
            <a:spAutoFit/>
          </a:bodyPr>
          <a:lstStyle/>
          <a:p>
            <a:pPr algn="l">
              <a:lnSpc>
                <a:spcPts val="7256"/>
              </a:lnSpc>
            </a:pPr>
            <a:r>
              <a:rPr lang="en-US" sz="6596">
                <a:solidFill>
                  <a:srgbClr val="FFFFFF"/>
                </a:solidFill>
                <a:latin typeface="Rubrik"/>
                <a:ea typeface="Rubrik"/>
                <a:cs typeface="Rubrik"/>
                <a:sym typeface="Rubrik"/>
              </a:rPr>
              <a:t>OUTCOMES OF INTEREST</a:t>
            </a:r>
          </a:p>
        </p:txBody>
      </p:sp>
      <p:sp>
        <p:nvSpPr>
          <p:cNvPr id="7" name="Freeform 7"/>
          <p:cNvSpPr/>
          <p:nvPr/>
        </p:nvSpPr>
        <p:spPr>
          <a:xfrm>
            <a:off x="645475" y="2386664"/>
            <a:ext cx="1691822" cy="1537444"/>
          </a:xfrm>
          <a:custGeom>
            <a:avLst/>
            <a:gdLst/>
            <a:ahLst/>
            <a:cxnLst/>
            <a:rect l="l" t="t" r="r" b="b"/>
            <a:pathLst>
              <a:path w="1691822" h="1537444">
                <a:moveTo>
                  <a:pt x="0" y="0"/>
                </a:moveTo>
                <a:lnTo>
                  <a:pt x="1691822" y="0"/>
                </a:lnTo>
                <a:lnTo>
                  <a:pt x="1691822" y="1537444"/>
                </a:lnTo>
                <a:lnTo>
                  <a:pt x="0" y="1537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2514028" y="2398088"/>
            <a:ext cx="15773972" cy="825597"/>
          </a:xfrm>
          <a:prstGeom prst="rect">
            <a:avLst/>
          </a:prstGeom>
        </p:spPr>
        <p:txBody>
          <a:bodyPr lIns="0" tIns="0" rIns="0" bIns="0" rtlCol="0" anchor="t">
            <a:spAutoFit/>
          </a:bodyPr>
          <a:lstStyle/>
          <a:p>
            <a:pPr marL="0" lvl="0" indent="0" algn="l">
              <a:lnSpc>
                <a:spcPts val="5506"/>
              </a:lnSpc>
              <a:spcBef>
                <a:spcPct val="0"/>
              </a:spcBef>
            </a:pPr>
            <a:r>
              <a:rPr lang="en-US" sz="5006" u="none" strike="noStrike">
                <a:solidFill>
                  <a:srgbClr val="000000"/>
                </a:solidFill>
                <a:latin typeface="Rubrik"/>
                <a:ea typeface="Rubrik"/>
                <a:cs typeface="Rubrik"/>
                <a:sym typeface="Rubrik"/>
              </a:rPr>
              <a:t>BE-WEHL for Early Childhood Educators</a:t>
            </a:r>
          </a:p>
        </p:txBody>
      </p:sp>
      <p:sp>
        <p:nvSpPr>
          <p:cNvPr id="9" name="TextBox 9"/>
          <p:cNvSpPr txBox="1"/>
          <p:nvPr/>
        </p:nvSpPr>
        <p:spPr>
          <a:xfrm>
            <a:off x="2514028" y="3292194"/>
            <a:ext cx="15425392" cy="5309146"/>
          </a:xfrm>
          <a:prstGeom prst="rect">
            <a:avLst/>
          </a:prstGeom>
        </p:spPr>
        <p:txBody>
          <a:bodyPr lIns="0" tIns="0" rIns="0" bIns="0" rtlCol="0" anchor="t">
            <a:spAutoFit/>
          </a:bodyPr>
          <a:lstStyle/>
          <a:p>
            <a:pPr marL="840085" lvl="1" indent="-420042" algn="l">
              <a:lnSpc>
                <a:spcPts val="4591"/>
              </a:lnSpc>
              <a:buFont typeface="Arial"/>
              <a:buChar char="•"/>
            </a:pPr>
            <a:r>
              <a:rPr lang="en-US" sz="3891" spc="143" dirty="0">
                <a:solidFill>
                  <a:srgbClr val="000000"/>
                </a:solidFill>
                <a:latin typeface="Montserrat"/>
                <a:ea typeface="Montserrat"/>
                <a:cs typeface="Montserrat"/>
                <a:sym typeface="Montserrat"/>
              </a:rPr>
              <a:t>Pre and post implementation survey, and 3 mo. follow-up survey that </a:t>
            </a:r>
            <a:r>
              <a:rPr lang="en-US" sz="3891" b="1" spc="143" dirty="0">
                <a:solidFill>
                  <a:srgbClr val="000000"/>
                </a:solidFill>
                <a:latin typeface="Montserrat Bold"/>
                <a:ea typeface="Montserrat Bold"/>
                <a:cs typeface="Montserrat Bold"/>
                <a:sym typeface="Montserrat Bold"/>
              </a:rPr>
              <a:t>measure educators’</a:t>
            </a:r>
          </a:p>
          <a:p>
            <a:pPr marL="1680169" lvl="2" indent="-560056" algn="l">
              <a:lnSpc>
                <a:spcPts val="4591"/>
              </a:lnSpc>
              <a:buFont typeface="Arial"/>
              <a:buChar char="⚬"/>
            </a:pPr>
            <a:r>
              <a:rPr lang="en-US" sz="3891" b="1" spc="143" dirty="0">
                <a:solidFill>
                  <a:srgbClr val="000000"/>
                </a:solidFill>
                <a:latin typeface="Montserrat Bold"/>
                <a:ea typeface="Montserrat Bold"/>
                <a:cs typeface="Montserrat Bold"/>
                <a:sym typeface="Montserrat Bold"/>
              </a:rPr>
              <a:t>knowledge of wellness practices</a:t>
            </a:r>
          </a:p>
          <a:p>
            <a:pPr marL="1680169" lvl="2" indent="-560056" algn="l">
              <a:lnSpc>
                <a:spcPts val="4591"/>
              </a:lnSpc>
              <a:buFont typeface="Arial"/>
              <a:buChar char="⚬"/>
            </a:pPr>
            <a:r>
              <a:rPr lang="en-US" sz="3891" b="1" spc="143" dirty="0">
                <a:solidFill>
                  <a:srgbClr val="000000"/>
                </a:solidFill>
                <a:latin typeface="Montserrat Bold"/>
                <a:ea typeface="Montserrat Bold"/>
                <a:cs typeface="Montserrat Bold"/>
                <a:sym typeface="Montserrat Bold"/>
              </a:rPr>
              <a:t>beliefs</a:t>
            </a:r>
          </a:p>
          <a:p>
            <a:pPr marL="1680169" lvl="2" indent="-560056" algn="l">
              <a:lnSpc>
                <a:spcPts val="4591"/>
              </a:lnSpc>
              <a:buFont typeface="Arial"/>
              <a:buChar char="⚬"/>
            </a:pPr>
            <a:r>
              <a:rPr lang="en-US" sz="3891" b="1" spc="143" dirty="0">
                <a:solidFill>
                  <a:srgbClr val="000000"/>
                </a:solidFill>
                <a:latin typeface="Montserrat Bold"/>
                <a:ea typeface="Montserrat Bold"/>
                <a:cs typeface="Montserrat Bold"/>
                <a:sym typeface="Montserrat Bold"/>
              </a:rPr>
              <a:t>utilization</a:t>
            </a:r>
            <a:r>
              <a:rPr lang="en-US" sz="3891" spc="143" dirty="0">
                <a:solidFill>
                  <a:srgbClr val="000000"/>
                </a:solidFill>
                <a:latin typeface="Montserrat"/>
                <a:ea typeface="Montserrat"/>
                <a:cs typeface="Montserrat"/>
                <a:sym typeface="Montserrat"/>
              </a:rPr>
              <a:t> for self and adapting strategies in the classroom.</a:t>
            </a:r>
          </a:p>
          <a:p>
            <a:pPr algn="l">
              <a:lnSpc>
                <a:spcPts val="4591"/>
              </a:lnSpc>
            </a:pPr>
            <a:endParaRPr lang="en-US" sz="3891" spc="143" dirty="0">
              <a:solidFill>
                <a:srgbClr val="000000"/>
              </a:solidFill>
              <a:latin typeface="Montserrat"/>
              <a:ea typeface="Montserrat"/>
              <a:cs typeface="Montserrat"/>
              <a:sym typeface="Montserrat"/>
            </a:endParaRPr>
          </a:p>
          <a:p>
            <a:pPr marL="840085" lvl="1" indent="-420042" algn="l">
              <a:lnSpc>
                <a:spcPts val="4591"/>
              </a:lnSpc>
              <a:buFont typeface="Arial"/>
              <a:buChar char="•"/>
            </a:pPr>
            <a:r>
              <a:rPr lang="en-US" sz="3891" spc="143" dirty="0">
                <a:solidFill>
                  <a:srgbClr val="000000"/>
                </a:solidFill>
                <a:latin typeface="Montserrat"/>
                <a:ea typeface="Montserrat"/>
                <a:cs typeface="Montserrat"/>
                <a:sym typeface="Montserrat"/>
              </a:rPr>
              <a:t>Focus groups to identify new themes and improve curriculum/implementation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0854" y="9258300"/>
            <a:ext cx="2728544" cy="804920"/>
          </a:xfrm>
          <a:custGeom>
            <a:avLst/>
            <a:gdLst/>
            <a:ahLst/>
            <a:cxnLst/>
            <a:rect l="l" t="t" r="r" b="b"/>
            <a:pathLst>
              <a:path w="2728544" h="804920">
                <a:moveTo>
                  <a:pt x="0" y="0"/>
                </a:moveTo>
                <a:lnTo>
                  <a:pt x="2728544" y="0"/>
                </a:lnTo>
                <a:lnTo>
                  <a:pt x="2728544" y="804920"/>
                </a:lnTo>
                <a:lnTo>
                  <a:pt x="0" y="80492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728566"/>
            <a:chOff x="0" y="0"/>
            <a:chExt cx="4058706" cy="383625"/>
          </a:xfrm>
        </p:grpSpPr>
        <p:sp>
          <p:nvSpPr>
            <p:cNvPr id="4" name="Freeform 4"/>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5" name="TextBox 5"/>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6" name="Freeform 6"/>
          <p:cNvSpPr/>
          <p:nvPr/>
        </p:nvSpPr>
        <p:spPr>
          <a:xfrm>
            <a:off x="373457" y="2444131"/>
            <a:ext cx="1263583" cy="1026661"/>
          </a:xfrm>
          <a:custGeom>
            <a:avLst/>
            <a:gdLst/>
            <a:ahLst/>
            <a:cxnLst/>
            <a:rect l="l" t="t" r="r" b="b"/>
            <a:pathLst>
              <a:path w="1263583" h="1026661">
                <a:moveTo>
                  <a:pt x="0" y="0"/>
                </a:moveTo>
                <a:lnTo>
                  <a:pt x="1263583" y="0"/>
                </a:lnTo>
                <a:lnTo>
                  <a:pt x="1263583" y="1026661"/>
                </a:lnTo>
                <a:lnTo>
                  <a:pt x="0" y="10266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541984" y="2155037"/>
            <a:ext cx="1219828" cy="1108519"/>
          </a:xfrm>
          <a:custGeom>
            <a:avLst/>
            <a:gdLst/>
            <a:ahLst/>
            <a:cxnLst/>
            <a:rect l="l" t="t" r="r" b="b"/>
            <a:pathLst>
              <a:path w="1219828" h="1108519">
                <a:moveTo>
                  <a:pt x="0" y="0"/>
                </a:moveTo>
                <a:lnTo>
                  <a:pt x="1219828" y="0"/>
                </a:lnTo>
                <a:lnTo>
                  <a:pt x="1219828" y="1108519"/>
                </a:lnTo>
                <a:lnTo>
                  <a:pt x="0" y="11085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4783135" y="2605004"/>
            <a:ext cx="959684" cy="684231"/>
          </a:xfrm>
          <a:custGeom>
            <a:avLst/>
            <a:gdLst/>
            <a:ahLst/>
            <a:cxnLst/>
            <a:rect l="l" t="t" r="r" b="b"/>
            <a:pathLst>
              <a:path w="959684" h="684231">
                <a:moveTo>
                  <a:pt x="0" y="0"/>
                </a:moveTo>
                <a:lnTo>
                  <a:pt x="959684" y="0"/>
                </a:lnTo>
                <a:lnTo>
                  <a:pt x="959684" y="684231"/>
                </a:lnTo>
                <a:lnTo>
                  <a:pt x="0" y="6842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0825379" y="2577832"/>
            <a:ext cx="959684" cy="684231"/>
          </a:xfrm>
          <a:custGeom>
            <a:avLst/>
            <a:gdLst/>
            <a:ahLst/>
            <a:cxnLst/>
            <a:rect l="l" t="t" r="r" b="b"/>
            <a:pathLst>
              <a:path w="959684" h="684231">
                <a:moveTo>
                  <a:pt x="0" y="0"/>
                </a:moveTo>
                <a:lnTo>
                  <a:pt x="959684" y="0"/>
                </a:lnTo>
                <a:lnTo>
                  <a:pt x="959684" y="684231"/>
                </a:lnTo>
                <a:lnTo>
                  <a:pt x="0" y="6842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0874286" y="5246666"/>
            <a:ext cx="1325077" cy="1282012"/>
          </a:xfrm>
          <a:custGeom>
            <a:avLst/>
            <a:gdLst/>
            <a:ahLst/>
            <a:cxnLst/>
            <a:rect l="l" t="t" r="r" b="b"/>
            <a:pathLst>
              <a:path w="1325077" h="1282012">
                <a:moveTo>
                  <a:pt x="0" y="0"/>
                </a:moveTo>
                <a:lnTo>
                  <a:pt x="1325076" y="0"/>
                </a:lnTo>
                <a:lnTo>
                  <a:pt x="1325076" y="1282012"/>
                </a:lnTo>
                <a:lnTo>
                  <a:pt x="0" y="1282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3379613" y="5224723"/>
            <a:ext cx="1237160" cy="1401881"/>
          </a:xfrm>
          <a:custGeom>
            <a:avLst/>
            <a:gdLst/>
            <a:ahLst/>
            <a:cxnLst/>
            <a:rect l="l" t="t" r="r" b="b"/>
            <a:pathLst>
              <a:path w="1237160" h="1401881">
                <a:moveTo>
                  <a:pt x="0" y="0"/>
                </a:moveTo>
                <a:lnTo>
                  <a:pt x="1237159" y="0"/>
                </a:lnTo>
                <a:lnTo>
                  <a:pt x="1237159" y="1401880"/>
                </a:lnTo>
                <a:lnTo>
                  <a:pt x="0" y="14018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2"/>
          <p:cNvSpPr txBox="1"/>
          <p:nvPr/>
        </p:nvSpPr>
        <p:spPr>
          <a:xfrm>
            <a:off x="13990412" y="2659235"/>
            <a:ext cx="3533487" cy="439697"/>
          </a:xfrm>
          <a:prstGeom prst="rect">
            <a:avLst/>
          </a:prstGeom>
        </p:spPr>
        <p:txBody>
          <a:bodyPr lIns="0" tIns="0" rIns="0" bIns="0" rtlCol="0" anchor="t">
            <a:spAutoFit/>
          </a:bodyPr>
          <a:lstStyle/>
          <a:p>
            <a:pPr marL="0" lvl="0" indent="0" algn="l">
              <a:lnSpc>
                <a:spcPts val="2994"/>
              </a:lnSpc>
              <a:spcBef>
                <a:spcPct val="0"/>
              </a:spcBef>
            </a:pPr>
            <a:r>
              <a:rPr lang="en-US" sz="2722">
                <a:solidFill>
                  <a:srgbClr val="000000"/>
                </a:solidFill>
                <a:latin typeface="Rubrik"/>
                <a:ea typeface="Rubrik"/>
                <a:cs typeface="Rubrik"/>
                <a:sym typeface="Rubrik"/>
              </a:rPr>
              <a:t>3.0 </a:t>
            </a:r>
            <a:r>
              <a:rPr lang="en-US" sz="2722" u="none">
                <a:solidFill>
                  <a:srgbClr val="000000"/>
                </a:solidFill>
                <a:latin typeface="Rubrik"/>
                <a:ea typeface="Rubrik"/>
                <a:cs typeface="Rubrik"/>
                <a:sym typeface="Rubrik"/>
              </a:rPr>
              <a:t>BE-WEHL in ECE</a:t>
            </a:r>
          </a:p>
        </p:txBody>
      </p:sp>
      <p:sp>
        <p:nvSpPr>
          <p:cNvPr id="13" name="TextBox 13"/>
          <p:cNvSpPr txBox="1"/>
          <p:nvPr/>
        </p:nvSpPr>
        <p:spPr>
          <a:xfrm>
            <a:off x="7586853" y="2497588"/>
            <a:ext cx="2699750" cy="816144"/>
          </a:xfrm>
          <a:prstGeom prst="rect">
            <a:avLst/>
          </a:prstGeom>
        </p:spPr>
        <p:txBody>
          <a:bodyPr lIns="0" tIns="0" rIns="0" bIns="0" rtlCol="0" anchor="t">
            <a:spAutoFit/>
          </a:bodyPr>
          <a:lstStyle/>
          <a:p>
            <a:pPr marL="0" lvl="0" indent="0" algn="l">
              <a:lnSpc>
                <a:spcPts val="2994"/>
              </a:lnSpc>
              <a:spcBef>
                <a:spcPct val="0"/>
              </a:spcBef>
            </a:pPr>
            <a:r>
              <a:rPr lang="en-US" sz="2722">
                <a:solidFill>
                  <a:srgbClr val="000000"/>
                </a:solidFill>
                <a:latin typeface="Rubrik"/>
                <a:ea typeface="Rubrik"/>
                <a:cs typeface="Rubrik"/>
                <a:sym typeface="Rubrik"/>
              </a:rPr>
              <a:t>2.0 </a:t>
            </a:r>
            <a:r>
              <a:rPr lang="en-US" sz="2722" u="none">
                <a:solidFill>
                  <a:srgbClr val="000000"/>
                </a:solidFill>
                <a:latin typeface="Rubrik"/>
                <a:ea typeface="Rubrik"/>
                <a:cs typeface="Rubrik"/>
                <a:sym typeface="Rubrik"/>
              </a:rPr>
              <a:t>BE-WEHL in Communities</a:t>
            </a:r>
          </a:p>
        </p:txBody>
      </p:sp>
      <p:sp>
        <p:nvSpPr>
          <p:cNvPr id="14" name="TextBox 14"/>
          <p:cNvSpPr txBox="1"/>
          <p:nvPr/>
        </p:nvSpPr>
        <p:spPr>
          <a:xfrm>
            <a:off x="1865640" y="2586398"/>
            <a:ext cx="2539010" cy="820303"/>
          </a:xfrm>
          <a:prstGeom prst="rect">
            <a:avLst/>
          </a:prstGeom>
        </p:spPr>
        <p:txBody>
          <a:bodyPr lIns="0" tIns="0" rIns="0" bIns="0" rtlCol="0" anchor="t">
            <a:spAutoFit/>
          </a:bodyPr>
          <a:lstStyle/>
          <a:p>
            <a:pPr algn="just">
              <a:lnSpc>
                <a:spcPts val="2994"/>
              </a:lnSpc>
            </a:pPr>
            <a:r>
              <a:rPr lang="en-US" sz="2722">
                <a:solidFill>
                  <a:srgbClr val="000000"/>
                </a:solidFill>
                <a:latin typeface="Rubrik"/>
                <a:ea typeface="Rubrik"/>
                <a:cs typeface="Rubrik"/>
                <a:sym typeface="Rubrik"/>
              </a:rPr>
              <a:t>1.0 BE-WEHL in</a:t>
            </a:r>
          </a:p>
          <a:p>
            <a:pPr marL="0" lvl="0" indent="0" algn="just">
              <a:lnSpc>
                <a:spcPts val="2994"/>
              </a:lnSpc>
              <a:spcBef>
                <a:spcPct val="0"/>
              </a:spcBef>
            </a:pPr>
            <a:r>
              <a:rPr lang="en-US" sz="2722">
                <a:solidFill>
                  <a:srgbClr val="000000"/>
                </a:solidFill>
                <a:latin typeface="Rubrik"/>
                <a:ea typeface="Rubrik"/>
                <a:cs typeface="Rubrik"/>
                <a:sym typeface="Rubrik"/>
              </a:rPr>
              <a:t>Homes</a:t>
            </a:r>
          </a:p>
        </p:txBody>
      </p:sp>
      <p:sp>
        <p:nvSpPr>
          <p:cNvPr id="15" name="TextBox 15"/>
          <p:cNvSpPr txBox="1"/>
          <p:nvPr/>
        </p:nvSpPr>
        <p:spPr>
          <a:xfrm>
            <a:off x="10117915" y="6730375"/>
            <a:ext cx="7883076" cy="2035108"/>
          </a:xfrm>
          <a:prstGeom prst="rect">
            <a:avLst/>
          </a:prstGeom>
        </p:spPr>
        <p:txBody>
          <a:bodyPr lIns="0" tIns="0" rIns="0" bIns="0" rtlCol="0" anchor="t">
            <a:spAutoFit/>
          </a:bodyPr>
          <a:lstStyle/>
          <a:p>
            <a:pPr algn="just">
              <a:lnSpc>
                <a:spcPts val="3117"/>
              </a:lnSpc>
            </a:pPr>
            <a:r>
              <a:rPr lang="en-US" sz="2833">
                <a:solidFill>
                  <a:srgbClr val="000000"/>
                </a:solidFill>
                <a:latin typeface="Rubrik"/>
                <a:ea typeface="Rubrik"/>
                <a:cs typeface="Rubrik"/>
                <a:sym typeface="Rubrik"/>
              </a:rPr>
              <a:t>BE-WEHL in CHOP’s Outreach Clinics</a:t>
            </a:r>
          </a:p>
          <a:p>
            <a:pPr marL="611842" lvl="1" indent="-305921" algn="just">
              <a:lnSpc>
                <a:spcPts val="3117"/>
              </a:lnSpc>
              <a:buFont typeface="Arial"/>
              <a:buChar char="•"/>
            </a:pPr>
            <a:r>
              <a:rPr lang="en-US" sz="2833">
                <a:solidFill>
                  <a:srgbClr val="000000"/>
                </a:solidFill>
                <a:latin typeface="Rubrik"/>
                <a:ea typeface="Rubrik"/>
                <a:cs typeface="Rubrik"/>
                <a:sym typeface="Rubrik"/>
              </a:rPr>
              <a:t>Feeding Clinic</a:t>
            </a:r>
          </a:p>
          <a:p>
            <a:pPr marL="611842" lvl="1" indent="-305921" algn="just">
              <a:lnSpc>
                <a:spcPts val="3117"/>
              </a:lnSpc>
              <a:buFont typeface="Arial"/>
              <a:buChar char="•"/>
            </a:pPr>
            <a:r>
              <a:rPr lang="en-US" sz="2833">
                <a:solidFill>
                  <a:srgbClr val="000000"/>
                </a:solidFill>
                <a:latin typeface="Rubrik"/>
                <a:ea typeface="Rubrik"/>
                <a:cs typeface="Rubrik"/>
                <a:sym typeface="Rubrik"/>
              </a:rPr>
              <a:t>Healthy Weight Clinic</a:t>
            </a:r>
          </a:p>
          <a:p>
            <a:pPr marL="611842" lvl="1" indent="-305921" algn="just">
              <a:lnSpc>
                <a:spcPts val="3117"/>
              </a:lnSpc>
              <a:buFont typeface="Arial"/>
              <a:buChar char="•"/>
            </a:pPr>
            <a:r>
              <a:rPr lang="en-US" sz="2833">
                <a:solidFill>
                  <a:srgbClr val="000000"/>
                </a:solidFill>
                <a:latin typeface="Rubrik"/>
                <a:ea typeface="Rubrik"/>
                <a:cs typeface="Rubrik"/>
                <a:sym typeface="Rubrik"/>
              </a:rPr>
              <a:t>Behavioral Health</a:t>
            </a:r>
          </a:p>
          <a:p>
            <a:pPr marL="1223685" lvl="2" indent="-407895" algn="just">
              <a:lnSpc>
                <a:spcPts val="3117"/>
              </a:lnSpc>
              <a:spcBef>
                <a:spcPct val="0"/>
              </a:spcBef>
              <a:buFont typeface="Arial"/>
              <a:buChar char="⚬"/>
            </a:pPr>
            <a:r>
              <a:rPr lang="en-US" sz="2833">
                <a:solidFill>
                  <a:srgbClr val="000000"/>
                </a:solidFill>
                <a:latin typeface="Rubrik"/>
                <a:ea typeface="Rubrik"/>
                <a:cs typeface="Rubrik"/>
                <a:sym typeface="Rubrik"/>
              </a:rPr>
              <a:t>Mood Disorders Partial Hospitalization </a:t>
            </a:r>
          </a:p>
        </p:txBody>
      </p:sp>
      <p:sp>
        <p:nvSpPr>
          <p:cNvPr id="16" name="TextBox 16"/>
          <p:cNvSpPr txBox="1"/>
          <p:nvPr/>
        </p:nvSpPr>
        <p:spPr>
          <a:xfrm>
            <a:off x="373457" y="6741200"/>
            <a:ext cx="9363458" cy="2024284"/>
          </a:xfrm>
          <a:prstGeom prst="rect">
            <a:avLst/>
          </a:prstGeom>
        </p:spPr>
        <p:txBody>
          <a:bodyPr lIns="0" tIns="0" rIns="0" bIns="0" rtlCol="0" anchor="t">
            <a:spAutoFit/>
          </a:bodyPr>
          <a:lstStyle/>
          <a:p>
            <a:pPr algn="l">
              <a:lnSpc>
                <a:spcPts val="3117"/>
              </a:lnSpc>
            </a:pPr>
            <a:r>
              <a:rPr lang="en-US" sz="2833">
                <a:solidFill>
                  <a:srgbClr val="000000"/>
                </a:solidFill>
                <a:latin typeface="Rubrik"/>
                <a:ea typeface="Rubrik"/>
                <a:cs typeface="Rubrik"/>
                <a:sym typeface="Rubrik"/>
              </a:rPr>
              <a:t>BE-WEHL for CHOP’s Patient Families - Virtual Classes</a:t>
            </a:r>
          </a:p>
          <a:p>
            <a:pPr marL="611843" lvl="1" indent="-305921" algn="l">
              <a:lnSpc>
                <a:spcPts val="3117"/>
              </a:lnSpc>
              <a:buFont typeface="Arial"/>
              <a:buChar char="•"/>
            </a:pPr>
            <a:r>
              <a:rPr lang="en-US" sz="2833">
                <a:solidFill>
                  <a:srgbClr val="000000"/>
                </a:solidFill>
                <a:latin typeface="Rubrik"/>
                <a:ea typeface="Rubrik"/>
                <a:cs typeface="Rubrik"/>
                <a:sym typeface="Rubrik"/>
              </a:rPr>
              <a:t>Sickle Cell Disease </a:t>
            </a:r>
          </a:p>
          <a:p>
            <a:pPr marL="611843" lvl="1" indent="-305921" algn="l">
              <a:lnSpc>
                <a:spcPts val="3117"/>
              </a:lnSpc>
              <a:buFont typeface="Arial"/>
              <a:buChar char="•"/>
            </a:pPr>
            <a:r>
              <a:rPr lang="en-US" sz="2833">
                <a:solidFill>
                  <a:srgbClr val="000000"/>
                </a:solidFill>
                <a:latin typeface="Rubrik"/>
                <a:ea typeface="Rubrik"/>
                <a:cs typeface="Rubrik"/>
                <a:sym typeface="Rubrik"/>
              </a:rPr>
              <a:t>Behavioral Health for Children &amp; Adolsecents</a:t>
            </a:r>
          </a:p>
          <a:p>
            <a:pPr marL="611843" lvl="1" indent="-305921" algn="l">
              <a:lnSpc>
                <a:spcPts val="3117"/>
              </a:lnSpc>
              <a:spcBef>
                <a:spcPct val="0"/>
              </a:spcBef>
              <a:buFont typeface="Arial"/>
              <a:buChar char="•"/>
            </a:pPr>
            <a:r>
              <a:rPr lang="en-US" sz="2833">
                <a:solidFill>
                  <a:srgbClr val="000000"/>
                </a:solidFill>
                <a:latin typeface="Rubrik"/>
                <a:ea typeface="Rubrik"/>
                <a:cs typeface="Rubrik"/>
                <a:sym typeface="Rubrik"/>
              </a:rPr>
              <a:t>Chromosome 22q11.2 Deletion Syndrome  Research Study</a:t>
            </a:r>
          </a:p>
        </p:txBody>
      </p:sp>
      <p:sp>
        <p:nvSpPr>
          <p:cNvPr id="17" name="TextBox 17"/>
          <p:cNvSpPr txBox="1"/>
          <p:nvPr/>
        </p:nvSpPr>
        <p:spPr>
          <a:xfrm>
            <a:off x="645475" y="289020"/>
            <a:ext cx="18832608" cy="1074325"/>
          </a:xfrm>
          <a:prstGeom prst="rect">
            <a:avLst/>
          </a:prstGeom>
        </p:spPr>
        <p:txBody>
          <a:bodyPr lIns="0" tIns="0" rIns="0" bIns="0" rtlCol="0" anchor="t">
            <a:spAutoFit/>
          </a:bodyPr>
          <a:lstStyle/>
          <a:p>
            <a:pPr algn="l">
              <a:lnSpc>
                <a:spcPts val="7256"/>
              </a:lnSpc>
            </a:pPr>
            <a:r>
              <a:rPr lang="en-US" sz="6596">
                <a:solidFill>
                  <a:srgbClr val="FFFFFF"/>
                </a:solidFill>
                <a:latin typeface="Rubrik"/>
                <a:ea typeface="Rubrik"/>
                <a:cs typeface="Rubrik"/>
                <a:sym typeface="Rubrik"/>
              </a:rPr>
              <a:t>BE-WEHL IS EVOLVING</a:t>
            </a:r>
          </a:p>
        </p:txBody>
      </p:sp>
      <p:sp>
        <p:nvSpPr>
          <p:cNvPr id="18" name="AutoShape 18"/>
          <p:cNvSpPr/>
          <p:nvPr/>
        </p:nvSpPr>
        <p:spPr>
          <a:xfrm>
            <a:off x="3135144" y="3428329"/>
            <a:ext cx="7448795" cy="2043090"/>
          </a:xfrm>
          <a:prstGeom prst="line">
            <a:avLst/>
          </a:prstGeom>
          <a:ln w="66675" cap="flat">
            <a:solidFill>
              <a:srgbClr val="000000"/>
            </a:solidFill>
            <a:prstDash val="solid"/>
            <a:headEnd type="none" w="sm" len="sm"/>
            <a:tailEnd type="arrow" w="med" len="sm"/>
          </a:ln>
        </p:spPr>
        <p:txBody>
          <a:bodyPr/>
          <a:lstStyle/>
          <a:p>
            <a:endParaRPr lang="en-US"/>
          </a:p>
        </p:txBody>
      </p:sp>
      <p:sp>
        <p:nvSpPr>
          <p:cNvPr id="19" name="AutoShape 19"/>
          <p:cNvSpPr/>
          <p:nvPr/>
        </p:nvSpPr>
        <p:spPr>
          <a:xfrm>
            <a:off x="3135145" y="3406701"/>
            <a:ext cx="425518" cy="1854265"/>
          </a:xfrm>
          <a:prstGeom prst="line">
            <a:avLst/>
          </a:prstGeom>
          <a:ln w="66675" cap="flat">
            <a:solidFill>
              <a:srgbClr val="000000"/>
            </a:solidFill>
            <a:prstDash val="solid"/>
            <a:headEnd type="none" w="sm" len="sm"/>
            <a:tailEnd type="arrow" w="med" len="sm"/>
          </a:ln>
        </p:spPr>
        <p:txBody>
          <a:bodyPr/>
          <a:lstStyle/>
          <a:p>
            <a:endParaRPr lang="en-US"/>
          </a:p>
        </p:txBody>
      </p:sp>
      <p:sp>
        <p:nvSpPr>
          <p:cNvPr id="20" name="Freeform 20"/>
          <p:cNvSpPr/>
          <p:nvPr/>
        </p:nvSpPr>
        <p:spPr>
          <a:xfrm>
            <a:off x="6256548" y="2278129"/>
            <a:ext cx="1101705" cy="1035603"/>
          </a:xfrm>
          <a:custGeom>
            <a:avLst/>
            <a:gdLst/>
            <a:ahLst/>
            <a:cxnLst/>
            <a:rect l="l" t="t" r="r" b="b"/>
            <a:pathLst>
              <a:path w="1101705" h="1035603">
                <a:moveTo>
                  <a:pt x="0" y="0"/>
                </a:moveTo>
                <a:lnTo>
                  <a:pt x="1101705" y="0"/>
                </a:lnTo>
                <a:lnTo>
                  <a:pt x="1101705" y="1035602"/>
                </a:lnTo>
                <a:lnTo>
                  <a:pt x="0" y="10356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7600" y="-843476"/>
            <a:ext cx="19683201" cy="12974023"/>
            <a:chOff x="0" y="0"/>
            <a:chExt cx="26244268" cy="17298697"/>
          </a:xfrm>
        </p:grpSpPr>
        <p:sp>
          <p:nvSpPr>
            <p:cNvPr id="3" name="Freeform 3"/>
            <p:cNvSpPr/>
            <p:nvPr/>
          </p:nvSpPr>
          <p:spPr>
            <a:xfrm>
              <a:off x="0" y="0"/>
              <a:ext cx="26244296" cy="17298670"/>
            </a:xfrm>
            <a:custGeom>
              <a:avLst/>
              <a:gdLst/>
              <a:ahLst/>
              <a:cxnLst/>
              <a:rect l="l" t="t" r="r" b="b"/>
              <a:pathLst>
                <a:path w="26244296" h="17298670">
                  <a:moveTo>
                    <a:pt x="0" y="0"/>
                  </a:moveTo>
                  <a:lnTo>
                    <a:pt x="26244296" y="0"/>
                  </a:lnTo>
                  <a:lnTo>
                    <a:pt x="26244296" y="17298670"/>
                  </a:lnTo>
                  <a:lnTo>
                    <a:pt x="0" y="17298670"/>
                  </a:lnTo>
                  <a:lnTo>
                    <a:pt x="0" y="0"/>
                  </a:lnTo>
                  <a:close/>
                </a:path>
              </a:pathLst>
            </a:custGeom>
            <a:blipFill>
              <a:blip r:embed="rId3"/>
              <a:stretch>
                <a:fillRect t="-634" b="-634"/>
              </a:stretch>
            </a:blipFill>
          </p:spPr>
          <p:txBody>
            <a:bodyPr/>
            <a:lstStyle/>
            <a:p>
              <a:endParaRPr lang="en-US"/>
            </a:p>
          </p:txBody>
        </p:sp>
      </p:grpSp>
      <p:sp>
        <p:nvSpPr>
          <p:cNvPr id="4" name="Freeform 4"/>
          <p:cNvSpPr/>
          <p:nvPr/>
        </p:nvSpPr>
        <p:spPr>
          <a:xfrm>
            <a:off x="0" y="398997"/>
            <a:ext cx="7087442" cy="8859303"/>
          </a:xfrm>
          <a:custGeom>
            <a:avLst/>
            <a:gdLst/>
            <a:ahLst/>
            <a:cxnLst/>
            <a:rect l="l" t="t" r="r" b="b"/>
            <a:pathLst>
              <a:path w="7087442" h="8859303">
                <a:moveTo>
                  <a:pt x="0" y="0"/>
                </a:moveTo>
                <a:lnTo>
                  <a:pt x="7087442" y="0"/>
                </a:lnTo>
                <a:lnTo>
                  <a:pt x="7087442" y="8859303"/>
                </a:lnTo>
                <a:lnTo>
                  <a:pt x="0" y="8859303"/>
                </a:lnTo>
                <a:lnTo>
                  <a:pt x="0" y="0"/>
                </a:lnTo>
                <a:close/>
              </a:path>
            </a:pathLst>
          </a:custGeom>
          <a:blipFill>
            <a:blip r:embed="rId4">
              <a:extLst>
                <a:ext uri="{96DAC541-7B7A-43D3-8B79-37D633B846F1}">
                  <asvg:svgBlip xmlns:asvg="http://schemas.microsoft.com/office/drawing/2016/SVG/main" r:embed="rId5"/>
                </a:ext>
              </a:extLst>
            </a:blip>
            <a:stretch>
              <a:fillRect l="-97130" r="-93262"/>
            </a:stretch>
          </a:blipFill>
        </p:spPr>
        <p:txBody>
          <a:bodyPr/>
          <a:lstStyle/>
          <a:p>
            <a:endParaRPr lang="en-US"/>
          </a:p>
        </p:txBody>
      </p:sp>
      <p:sp>
        <p:nvSpPr>
          <p:cNvPr id="5" name="TextBox 5"/>
          <p:cNvSpPr txBox="1"/>
          <p:nvPr/>
        </p:nvSpPr>
        <p:spPr>
          <a:xfrm>
            <a:off x="274990" y="2226044"/>
            <a:ext cx="9660366" cy="1123923"/>
          </a:xfrm>
          <a:prstGeom prst="rect">
            <a:avLst/>
          </a:prstGeom>
        </p:spPr>
        <p:txBody>
          <a:bodyPr lIns="0" tIns="0" rIns="0" bIns="0" rtlCol="0" anchor="t">
            <a:spAutoFit/>
          </a:bodyPr>
          <a:lstStyle/>
          <a:p>
            <a:pPr algn="l">
              <a:lnSpc>
                <a:spcPts val="8880"/>
              </a:lnSpc>
            </a:pPr>
            <a:r>
              <a:rPr lang="en-US" sz="7400" spc="147">
                <a:solidFill>
                  <a:srgbClr val="FFFFFF"/>
                </a:solidFill>
                <a:latin typeface="Montserrat"/>
                <a:ea typeface="Montserrat"/>
                <a:cs typeface="Montserrat"/>
                <a:sym typeface="Montserrat"/>
              </a:rPr>
              <a:t>THANK YOU!</a:t>
            </a:r>
          </a:p>
        </p:txBody>
      </p:sp>
      <p:sp>
        <p:nvSpPr>
          <p:cNvPr id="6" name="TextBox 6"/>
          <p:cNvSpPr txBox="1"/>
          <p:nvPr/>
        </p:nvSpPr>
        <p:spPr>
          <a:xfrm>
            <a:off x="457200" y="3621158"/>
            <a:ext cx="5933877" cy="4439798"/>
          </a:xfrm>
          <a:prstGeom prst="rect">
            <a:avLst/>
          </a:prstGeom>
        </p:spPr>
        <p:txBody>
          <a:bodyPr lIns="0" tIns="0" rIns="0" bIns="0" rtlCol="0" anchor="t">
            <a:spAutoFit/>
          </a:bodyPr>
          <a:lstStyle/>
          <a:p>
            <a:pPr algn="l">
              <a:lnSpc>
                <a:spcPts val="2347"/>
              </a:lnSpc>
              <a:spcBef>
                <a:spcPct val="0"/>
              </a:spcBef>
            </a:pPr>
            <a:r>
              <a:rPr lang="en-US" sz="2147" spc="19" dirty="0">
                <a:solidFill>
                  <a:srgbClr val="FFFFFF"/>
                </a:solidFill>
                <a:latin typeface="Montserrat"/>
                <a:ea typeface="Montserrat"/>
                <a:cs typeface="Montserrat"/>
                <a:sym typeface="Montserrat"/>
              </a:rPr>
              <a:t>And a special thanks to our curriculum developers and partners:</a:t>
            </a:r>
          </a:p>
          <a:p>
            <a:pPr algn="l">
              <a:lnSpc>
                <a:spcPts val="2347"/>
              </a:lnSpc>
              <a:spcBef>
                <a:spcPct val="0"/>
              </a:spcBef>
            </a:pPr>
            <a:endParaRPr lang="en-US" sz="2147" spc="19" dirty="0">
              <a:solidFill>
                <a:srgbClr val="FFFFFF"/>
              </a:solidFill>
              <a:latin typeface="Montserrat"/>
              <a:ea typeface="Montserrat"/>
              <a:cs typeface="Montserrat"/>
              <a:sym typeface="Montserrat"/>
            </a:endParaRPr>
          </a:p>
          <a:p>
            <a:pPr algn="l">
              <a:lnSpc>
                <a:spcPts val="2347"/>
              </a:lnSpc>
              <a:spcBef>
                <a:spcPct val="0"/>
              </a:spcBef>
            </a:pPr>
            <a:r>
              <a:rPr lang="en-US" sz="2147" spc="19" dirty="0">
                <a:solidFill>
                  <a:srgbClr val="FFFFFF"/>
                </a:solidFill>
                <a:latin typeface="Montserrat"/>
                <a:ea typeface="Montserrat"/>
                <a:cs typeface="Montserrat"/>
                <a:sym typeface="Montserrat"/>
              </a:rPr>
              <a:t>Tiffany Silliman Cohen</a:t>
            </a:r>
          </a:p>
          <a:p>
            <a:pPr algn="l">
              <a:lnSpc>
                <a:spcPts val="2347"/>
              </a:lnSpc>
              <a:spcBef>
                <a:spcPct val="0"/>
              </a:spcBef>
            </a:pPr>
            <a:r>
              <a:rPr lang="en-US" sz="2147" spc="19" dirty="0">
                <a:solidFill>
                  <a:srgbClr val="FFFFFF"/>
                </a:solidFill>
                <a:latin typeface="Montserrat"/>
                <a:ea typeface="Montserrat"/>
                <a:cs typeface="Montserrat"/>
                <a:sym typeface="Montserrat"/>
              </a:rPr>
              <a:t>Keanna Ralph</a:t>
            </a:r>
          </a:p>
          <a:p>
            <a:pPr algn="l">
              <a:lnSpc>
                <a:spcPts val="2347"/>
              </a:lnSpc>
              <a:spcBef>
                <a:spcPct val="0"/>
              </a:spcBef>
            </a:pPr>
            <a:r>
              <a:rPr lang="en-US" sz="2147" spc="19" dirty="0">
                <a:solidFill>
                  <a:srgbClr val="FFFFFF"/>
                </a:solidFill>
                <a:latin typeface="Montserrat"/>
                <a:ea typeface="Montserrat"/>
                <a:cs typeface="Montserrat"/>
                <a:sym typeface="Montserrat"/>
              </a:rPr>
              <a:t>Michelle El Khoury</a:t>
            </a:r>
          </a:p>
          <a:p>
            <a:pPr algn="l">
              <a:lnSpc>
                <a:spcPts val="2347"/>
              </a:lnSpc>
              <a:spcBef>
                <a:spcPct val="0"/>
              </a:spcBef>
            </a:pPr>
            <a:r>
              <a:rPr lang="en-US" sz="2147" spc="19" dirty="0">
                <a:solidFill>
                  <a:srgbClr val="FFFFFF"/>
                </a:solidFill>
                <a:latin typeface="Montserrat"/>
                <a:ea typeface="Montserrat"/>
                <a:cs typeface="Montserrat"/>
                <a:sym typeface="Montserrat"/>
              </a:rPr>
              <a:t>Tonia Kulp</a:t>
            </a:r>
          </a:p>
          <a:p>
            <a:pPr algn="l">
              <a:lnSpc>
                <a:spcPts val="2347"/>
              </a:lnSpc>
              <a:spcBef>
                <a:spcPct val="0"/>
              </a:spcBef>
            </a:pPr>
            <a:r>
              <a:rPr lang="en-US" sz="2147" spc="19" dirty="0">
                <a:solidFill>
                  <a:srgbClr val="FFFFFF"/>
                </a:solidFill>
                <a:latin typeface="Montserrat"/>
                <a:ea typeface="Montserrat"/>
                <a:cs typeface="Montserrat"/>
                <a:sym typeface="Montserrat"/>
              </a:rPr>
              <a:t>Maureen Heil</a:t>
            </a:r>
          </a:p>
          <a:p>
            <a:pPr algn="l">
              <a:lnSpc>
                <a:spcPts val="2347"/>
              </a:lnSpc>
              <a:spcBef>
                <a:spcPct val="0"/>
              </a:spcBef>
            </a:pPr>
            <a:r>
              <a:rPr lang="en-US" sz="2147" spc="19" dirty="0">
                <a:solidFill>
                  <a:srgbClr val="FFFFFF"/>
                </a:solidFill>
                <a:latin typeface="Montserrat"/>
                <a:ea typeface="Montserrat"/>
                <a:cs typeface="Montserrat"/>
                <a:sym typeface="Montserrat"/>
              </a:rPr>
              <a:t>Maria Mascarenhas</a:t>
            </a:r>
          </a:p>
          <a:p>
            <a:pPr algn="l">
              <a:lnSpc>
                <a:spcPts val="2347"/>
              </a:lnSpc>
              <a:spcBef>
                <a:spcPct val="0"/>
              </a:spcBef>
            </a:pPr>
            <a:r>
              <a:rPr lang="en-US" sz="2147" spc="19" dirty="0">
                <a:solidFill>
                  <a:srgbClr val="FFFFFF"/>
                </a:solidFill>
                <a:latin typeface="Montserrat"/>
                <a:ea typeface="Montserrat"/>
                <a:cs typeface="Montserrat"/>
                <a:sym typeface="Montserrat"/>
              </a:rPr>
              <a:t>Sarah Knox</a:t>
            </a:r>
          </a:p>
          <a:p>
            <a:pPr algn="l">
              <a:lnSpc>
                <a:spcPts val="2347"/>
              </a:lnSpc>
              <a:spcBef>
                <a:spcPct val="0"/>
              </a:spcBef>
            </a:pPr>
            <a:r>
              <a:rPr lang="en-US" sz="2147" spc="19" dirty="0">
                <a:solidFill>
                  <a:srgbClr val="FFFFFF"/>
                </a:solidFill>
                <a:latin typeface="Montserrat"/>
                <a:ea typeface="Montserrat"/>
                <a:cs typeface="Montserrat"/>
                <a:sym typeface="Montserrat"/>
              </a:rPr>
              <a:t>Preeti Soi</a:t>
            </a:r>
          </a:p>
          <a:p>
            <a:pPr algn="l">
              <a:lnSpc>
                <a:spcPts val="2347"/>
              </a:lnSpc>
              <a:spcBef>
                <a:spcPct val="0"/>
              </a:spcBef>
            </a:pPr>
            <a:r>
              <a:rPr lang="en-US" sz="2147" spc="19" dirty="0">
                <a:solidFill>
                  <a:srgbClr val="FFFFFF"/>
                </a:solidFill>
                <a:latin typeface="Montserrat"/>
                <a:ea typeface="Montserrat"/>
                <a:cs typeface="Montserrat"/>
                <a:sym typeface="Montserrat"/>
              </a:rPr>
              <a:t>Robin Ortiz</a:t>
            </a:r>
          </a:p>
          <a:p>
            <a:pPr algn="l">
              <a:lnSpc>
                <a:spcPts val="2347"/>
              </a:lnSpc>
              <a:spcBef>
                <a:spcPct val="0"/>
              </a:spcBef>
            </a:pPr>
            <a:endParaRPr lang="en-US" sz="2147" spc="19" dirty="0">
              <a:solidFill>
                <a:srgbClr val="FFFFFF"/>
              </a:solidFill>
              <a:latin typeface="Montserrat"/>
              <a:ea typeface="Montserrat"/>
              <a:cs typeface="Montserrat"/>
              <a:sym typeface="Montserrat"/>
            </a:endParaRPr>
          </a:p>
          <a:p>
            <a:pPr algn="l">
              <a:lnSpc>
                <a:spcPts val="2347"/>
              </a:lnSpc>
              <a:spcBef>
                <a:spcPct val="0"/>
              </a:spcBef>
            </a:pPr>
            <a:r>
              <a:rPr lang="en-US" sz="2147" spc="19" dirty="0">
                <a:solidFill>
                  <a:srgbClr val="FFFFFF"/>
                </a:solidFill>
                <a:latin typeface="Montserrat"/>
                <a:ea typeface="Montserrat"/>
                <a:cs typeface="Montserrat"/>
                <a:sym typeface="Montserrat"/>
              </a:rPr>
              <a:t>Thanks to CHOP Community Impact for funding this project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28566"/>
            <a:chOff x="0" y="0"/>
            <a:chExt cx="4058706" cy="383625"/>
          </a:xfrm>
        </p:grpSpPr>
        <p:sp>
          <p:nvSpPr>
            <p:cNvPr id="3" name="Freeform 3"/>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4" name="TextBox 4"/>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5" name="Freeform 5"/>
          <p:cNvSpPr/>
          <p:nvPr/>
        </p:nvSpPr>
        <p:spPr>
          <a:xfrm>
            <a:off x="15320854" y="9258300"/>
            <a:ext cx="2728544" cy="804920"/>
          </a:xfrm>
          <a:custGeom>
            <a:avLst/>
            <a:gdLst/>
            <a:ahLst/>
            <a:cxnLst/>
            <a:rect l="l" t="t" r="r" b="b"/>
            <a:pathLst>
              <a:path w="2728544" h="804920">
                <a:moveTo>
                  <a:pt x="0" y="0"/>
                </a:moveTo>
                <a:lnTo>
                  <a:pt x="2728544" y="0"/>
                </a:lnTo>
                <a:lnTo>
                  <a:pt x="2728544" y="804920"/>
                </a:lnTo>
                <a:lnTo>
                  <a:pt x="0" y="804920"/>
                </a:lnTo>
                <a:lnTo>
                  <a:pt x="0" y="0"/>
                </a:lnTo>
                <a:close/>
              </a:path>
            </a:pathLst>
          </a:custGeom>
          <a:blipFill>
            <a:blip r:embed="rId3"/>
            <a:stretch>
              <a:fillRect/>
            </a:stretch>
          </a:blipFill>
        </p:spPr>
        <p:txBody>
          <a:bodyPr/>
          <a:lstStyle/>
          <a:p>
            <a:endParaRPr lang="en-US"/>
          </a:p>
        </p:txBody>
      </p:sp>
      <p:sp>
        <p:nvSpPr>
          <p:cNvPr id="6" name="Freeform 6"/>
          <p:cNvSpPr/>
          <p:nvPr/>
        </p:nvSpPr>
        <p:spPr>
          <a:xfrm>
            <a:off x="2985206" y="1992587"/>
            <a:ext cx="11825105" cy="8070634"/>
          </a:xfrm>
          <a:custGeom>
            <a:avLst/>
            <a:gdLst/>
            <a:ahLst/>
            <a:cxnLst/>
            <a:rect l="l" t="t" r="r" b="b"/>
            <a:pathLst>
              <a:path w="11825105" h="8070634">
                <a:moveTo>
                  <a:pt x="0" y="0"/>
                </a:moveTo>
                <a:lnTo>
                  <a:pt x="11825105" y="0"/>
                </a:lnTo>
                <a:lnTo>
                  <a:pt x="11825105" y="8070633"/>
                </a:lnTo>
                <a:lnTo>
                  <a:pt x="0" y="8070633"/>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669762" y="320437"/>
            <a:ext cx="17999238" cy="987450"/>
          </a:xfrm>
          <a:prstGeom prst="rect">
            <a:avLst/>
          </a:prstGeom>
        </p:spPr>
        <p:txBody>
          <a:bodyPr wrap="square" lIns="0" tIns="0" rIns="0" bIns="0" rtlCol="0" anchor="t">
            <a:spAutoFit/>
          </a:bodyPr>
          <a:lstStyle/>
          <a:p>
            <a:pPr marL="0" lvl="0" indent="0">
              <a:lnSpc>
                <a:spcPts val="7696"/>
              </a:lnSpc>
              <a:spcBef>
                <a:spcPct val="0"/>
              </a:spcBef>
            </a:pPr>
            <a:r>
              <a:rPr lang="en-US" sz="6996" dirty="0">
                <a:solidFill>
                  <a:srgbClr val="FFFFFF"/>
                </a:solidFill>
                <a:latin typeface="Rubrik"/>
                <a:ea typeface="Rubrik"/>
                <a:cs typeface="Rubrik"/>
                <a:sym typeface="Rubrik"/>
              </a:rPr>
              <a:t>CONTENT: PAUSE &amp; REFLECT CLASS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28566"/>
            <a:chOff x="0" y="0"/>
            <a:chExt cx="4058706" cy="383625"/>
          </a:xfrm>
        </p:grpSpPr>
        <p:sp>
          <p:nvSpPr>
            <p:cNvPr id="3" name="Freeform 3"/>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4" name="TextBox 4"/>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grpSp>
        <p:nvGrpSpPr>
          <p:cNvPr id="5" name="Group 5"/>
          <p:cNvGrpSpPr/>
          <p:nvPr/>
        </p:nvGrpSpPr>
        <p:grpSpPr>
          <a:xfrm>
            <a:off x="10342570" y="2055497"/>
            <a:ext cx="3333263" cy="33332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p:spPr>
          <p:txBody>
            <a:bodyPr/>
            <a:lstStyle/>
            <a:p>
              <a:endParaRPr lang="en-US"/>
            </a:p>
          </p:txBody>
        </p:sp>
      </p:grpSp>
      <p:grpSp>
        <p:nvGrpSpPr>
          <p:cNvPr id="7" name="Group 7"/>
          <p:cNvGrpSpPr/>
          <p:nvPr/>
        </p:nvGrpSpPr>
        <p:grpSpPr>
          <a:xfrm>
            <a:off x="13675833" y="6163593"/>
            <a:ext cx="3333263" cy="333326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150" r="-1150"/>
              </a:stretch>
            </a:blipFill>
          </p:spPr>
          <p:txBody>
            <a:bodyPr/>
            <a:lstStyle/>
            <a:p>
              <a:endParaRPr lang="en-US"/>
            </a:p>
          </p:txBody>
        </p:sp>
      </p:grpSp>
      <p:grpSp>
        <p:nvGrpSpPr>
          <p:cNvPr id="9" name="Group 9"/>
          <p:cNvGrpSpPr/>
          <p:nvPr/>
        </p:nvGrpSpPr>
        <p:grpSpPr>
          <a:xfrm>
            <a:off x="7477369" y="6193188"/>
            <a:ext cx="3333263" cy="333326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9448" b="-9448"/>
              </a:stretch>
            </a:blipFill>
          </p:spPr>
          <p:txBody>
            <a:bodyPr/>
            <a:lstStyle/>
            <a:p>
              <a:endParaRPr lang="en-US"/>
            </a:p>
          </p:txBody>
        </p:sp>
      </p:grpSp>
      <p:grpSp>
        <p:nvGrpSpPr>
          <p:cNvPr id="11" name="Group 11"/>
          <p:cNvGrpSpPr/>
          <p:nvPr/>
        </p:nvGrpSpPr>
        <p:grpSpPr>
          <a:xfrm>
            <a:off x="4709714" y="2055497"/>
            <a:ext cx="3333263" cy="33332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17500" b="-17500"/>
              </a:stretch>
            </a:blipFill>
          </p:spPr>
          <p:txBody>
            <a:bodyPr/>
            <a:lstStyle/>
            <a:p>
              <a:endParaRPr lang="en-US"/>
            </a:p>
          </p:txBody>
        </p:sp>
      </p:grpSp>
      <p:grpSp>
        <p:nvGrpSpPr>
          <p:cNvPr id="13" name="Group 13"/>
          <p:cNvGrpSpPr/>
          <p:nvPr/>
        </p:nvGrpSpPr>
        <p:grpSpPr>
          <a:xfrm>
            <a:off x="1952665" y="6163593"/>
            <a:ext cx="3333263" cy="333326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2625" b="-30812"/>
              </a:stretch>
            </a:blipFill>
          </p:spPr>
          <p:txBody>
            <a:bodyPr/>
            <a:lstStyle/>
            <a:p>
              <a:endParaRPr lang="en-US"/>
            </a:p>
          </p:txBody>
        </p:sp>
      </p:grpSp>
      <p:sp>
        <p:nvSpPr>
          <p:cNvPr id="15" name="TextBox 15"/>
          <p:cNvSpPr txBox="1"/>
          <p:nvPr/>
        </p:nvSpPr>
        <p:spPr>
          <a:xfrm>
            <a:off x="739517" y="356228"/>
            <a:ext cx="5759558" cy="1146116"/>
          </a:xfrm>
          <a:prstGeom prst="rect">
            <a:avLst/>
          </a:prstGeom>
        </p:spPr>
        <p:txBody>
          <a:bodyPr lIns="0" tIns="0" rIns="0" bIns="0" rtlCol="0" anchor="t">
            <a:spAutoFit/>
          </a:bodyPr>
          <a:lstStyle/>
          <a:p>
            <a:pPr algn="just">
              <a:lnSpc>
                <a:spcPts val="7696"/>
              </a:lnSpc>
            </a:pPr>
            <a:r>
              <a:rPr lang="en-US" sz="6996">
                <a:solidFill>
                  <a:srgbClr val="FFFFFF"/>
                </a:solidFill>
                <a:latin typeface="Rubrik"/>
                <a:ea typeface="Rubrik"/>
                <a:cs typeface="Rubrik"/>
                <a:sym typeface="Rubrik"/>
              </a:rPr>
              <a:t>PRESENTERS</a:t>
            </a:r>
          </a:p>
        </p:txBody>
      </p:sp>
      <p:sp>
        <p:nvSpPr>
          <p:cNvPr id="16" name="TextBox 16"/>
          <p:cNvSpPr txBox="1"/>
          <p:nvPr/>
        </p:nvSpPr>
        <p:spPr>
          <a:xfrm>
            <a:off x="4650183" y="5541012"/>
            <a:ext cx="6785588" cy="441753"/>
          </a:xfrm>
          <a:prstGeom prst="rect">
            <a:avLst/>
          </a:prstGeom>
        </p:spPr>
        <p:txBody>
          <a:bodyPr lIns="0" tIns="0" rIns="0" bIns="0" rtlCol="0" anchor="t">
            <a:spAutoFit/>
          </a:bodyPr>
          <a:lstStyle/>
          <a:p>
            <a:pPr algn="just">
              <a:lnSpc>
                <a:spcPts val="2998"/>
              </a:lnSpc>
            </a:pPr>
            <a:r>
              <a:rPr lang="en-US" sz="2726">
                <a:solidFill>
                  <a:srgbClr val="5486A1"/>
                </a:solidFill>
                <a:latin typeface="Rubrik"/>
                <a:ea typeface="Rubrik"/>
                <a:cs typeface="Rubrik"/>
                <a:sym typeface="Rubrik"/>
              </a:rPr>
              <a:t>Dr. Maria Mascarenhas</a:t>
            </a:r>
          </a:p>
        </p:txBody>
      </p:sp>
      <p:sp>
        <p:nvSpPr>
          <p:cNvPr id="17" name="TextBox 17"/>
          <p:cNvSpPr txBox="1"/>
          <p:nvPr/>
        </p:nvSpPr>
        <p:spPr>
          <a:xfrm>
            <a:off x="10810631" y="5541012"/>
            <a:ext cx="6785588" cy="441753"/>
          </a:xfrm>
          <a:prstGeom prst="rect">
            <a:avLst/>
          </a:prstGeom>
        </p:spPr>
        <p:txBody>
          <a:bodyPr lIns="0" tIns="0" rIns="0" bIns="0" rtlCol="0" anchor="t">
            <a:spAutoFit/>
          </a:bodyPr>
          <a:lstStyle/>
          <a:p>
            <a:pPr algn="just">
              <a:lnSpc>
                <a:spcPts val="2998"/>
              </a:lnSpc>
            </a:pPr>
            <a:r>
              <a:rPr lang="en-US" sz="2726">
                <a:solidFill>
                  <a:srgbClr val="5486A1"/>
                </a:solidFill>
                <a:latin typeface="Rubrik"/>
                <a:ea typeface="Rubrik"/>
                <a:cs typeface="Rubrik"/>
                <a:sym typeface="Rubrik"/>
              </a:rPr>
              <a:t>Dr. Winona Chua</a:t>
            </a:r>
          </a:p>
        </p:txBody>
      </p:sp>
      <p:sp>
        <p:nvSpPr>
          <p:cNvPr id="18" name="TextBox 18"/>
          <p:cNvSpPr txBox="1"/>
          <p:nvPr/>
        </p:nvSpPr>
        <p:spPr>
          <a:xfrm>
            <a:off x="1952665" y="9707426"/>
            <a:ext cx="6785588" cy="441753"/>
          </a:xfrm>
          <a:prstGeom prst="rect">
            <a:avLst/>
          </a:prstGeom>
        </p:spPr>
        <p:txBody>
          <a:bodyPr lIns="0" tIns="0" rIns="0" bIns="0" rtlCol="0" anchor="t">
            <a:spAutoFit/>
          </a:bodyPr>
          <a:lstStyle/>
          <a:p>
            <a:pPr algn="just">
              <a:lnSpc>
                <a:spcPts val="2998"/>
              </a:lnSpc>
            </a:pPr>
            <a:r>
              <a:rPr lang="en-US" sz="2726">
                <a:solidFill>
                  <a:srgbClr val="5486A1"/>
                </a:solidFill>
                <a:latin typeface="Rubrik"/>
                <a:ea typeface="Rubrik"/>
                <a:cs typeface="Rubrik"/>
                <a:sym typeface="Rubrik"/>
              </a:rPr>
              <a:t>Lisa Squires, RN</a:t>
            </a:r>
          </a:p>
        </p:txBody>
      </p:sp>
      <p:sp>
        <p:nvSpPr>
          <p:cNvPr id="19" name="TextBox 19"/>
          <p:cNvSpPr txBox="1"/>
          <p:nvPr/>
        </p:nvSpPr>
        <p:spPr>
          <a:xfrm>
            <a:off x="7477369" y="9678851"/>
            <a:ext cx="6785588" cy="441753"/>
          </a:xfrm>
          <a:prstGeom prst="rect">
            <a:avLst/>
          </a:prstGeom>
        </p:spPr>
        <p:txBody>
          <a:bodyPr lIns="0" tIns="0" rIns="0" bIns="0" rtlCol="0" anchor="t">
            <a:spAutoFit/>
          </a:bodyPr>
          <a:lstStyle/>
          <a:p>
            <a:pPr algn="just">
              <a:lnSpc>
                <a:spcPts val="2998"/>
              </a:lnSpc>
            </a:pPr>
            <a:r>
              <a:rPr lang="en-US" sz="2726">
                <a:solidFill>
                  <a:srgbClr val="5486A1"/>
                </a:solidFill>
                <a:latin typeface="Rubrik"/>
                <a:ea typeface="Rubrik"/>
                <a:cs typeface="Rubrik"/>
                <a:sym typeface="Rubrik"/>
              </a:rPr>
              <a:t>Dejenaba Gordon, MPH</a:t>
            </a:r>
          </a:p>
        </p:txBody>
      </p:sp>
      <p:sp>
        <p:nvSpPr>
          <p:cNvPr id="20" name="TextBox 20"/>
          <p:cNvSpPr txBox="1"/>
          <p:nvPr/>
        </p:nvSpPr>
        <p:spPr>
          <a:xfrm>
            <a:off x="13704408" y="9649256"/>
            <a:ext cx="6785588" cy="441753"/>
          </a:xfrm>
          <a:prstGeom prst="rect">
            <a:avLst/>
          </a:prstGeom>
        </p:spPr>
        <p:txBody>
          <a:bodyPr lIns="0" tIns="0" rIns="0" bIns="0" rtlCol="0" anchor="t">
            <a:spAutoFit/>
          </a:bodyPr>
          <a:lstStyle/>
          <a:p>
            <a:pPr algn="just">
              <a:lnSpc>
                <a:spcPts val="2998"/>
              </a:lnSpc>
            </a:pPr>
            <a:r>
              <a:rPr lang="en-US" sz="2726">
                <a:solidFill>
                  <a:srgbClr val="5486A1"/>
                </a:solidFill>
                <a:latin typeface="Rubrik"/>
                <a:ea typeface="Rubrik"/>
                <a:cs typeface="Rubrik"/>
                <a:sym typeface="Rubrik"/>
              </a:rPr>
              <a:t>Robin Miccio, MS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28566"/>
            <a:chOff x="0" y="0"/>
            <a:chExt cx="4058706" cy="383625"/>
          </a:xfrm>
        </p:grpSpPr>
        <p:sp>
          <p:nvSpPr>
            <p:cNvPr id="3" name="Freeform 3"/>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4" name="TextBox 4"/>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5" name="Freeform 5"/>
          <p:cNvSpPr/>
          <p:nvPr/>
        </p:nvSpPr>
        <p:spPr>
          <a:xfrm>
            <a:off x="15320854" y="9258300"/>
            <a:ext cx="2728544" cy="804920"/>
          </a:xfrm>
          <a:custGeom>
            <a:avLst/>
            <a:gdLst/>
            <a:ahLst/>
            <a:cxnLst/>
            <a:rect l="l" t="t" r="r" b="b"/>
            <a:pathLst>
              <a:path w="2728544" h="804920">
                <a:moveTo>
                  <a:pt x="0" y="0"/>
                </a:moveTo>
                <a:lnTo>
                  <a:pt x="2728544" y="0"/>
                </a:lnTo>
                <a:lnTo>
                  <a:pt x="2728544" y="804920"/>
                </a:lnTo>
                <a:lnTo>
                  <a:pt x="0" y="80492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826166" y="2533024"/>
            <a:ext cx="16433134" cy="6502122"/>
          </a:xfrm>
          <a:prstGeom prst="rect">
            <a:avLst/>
          </a:prstGeom>
        </p:spPr>
        <p:txBody>
          <a:bodyPr lIns="0" tIns="0" rIns="0" bIns="0" rtlCol="0" anchor="t">
            <a:spAutoFit/>
          </a:bodyPr>
          <a:lstStyle/>
          <a:p>
            <a:pPr marL="0" lvl="0" indent="0" algn="l">
              <a:lnSpc>
                <a:spcPts val="4616"/>
              </a:lnSpc>
              <a:spcBef>
                <a:spcPct val="0"/>
              </a:spcBef>
            </a:pPr>
            <a:r>
              <a:rPr lang="en-US" sz="4196" u="none" strike="noStrike">
                <a:solidFill>
                  <a:srgbClr val="000000"/>
                </a:solidFill>
                <a:latin typeface="Rubrik"/>
                <a:ea typeface="Rubrik"/>
                <a:cs typeface="Rubrik"/>
                <a:sym typeface="Rubrik"/>
              </a:rPr>
              <a:t>In this session, participants will be able to:</a:t>
            </a:r>
          </a:p>
          <a:p>
            <a:pPr marL="0" lvl="0" indent="0" algn="l">
              <a:lnSpc>
                <a:spcPts val="4616"/>
              </a:lnSpc>
              <a:spcBef>
                <a:spcPct val="0"/>
              </a:spcBef>
            </a:pPr>
            <a:endParaRPr lang="en-US" sz="4196" u="none" strike="noStrike">
              <a:solidFill>
                <a:srgbClr val="000000"/>
              </a:solidFill>
              <a:latin typeface="Rubrik"/>
              <a:ea typeface="Rubrik"/>
              <a:cs typeface="Rubrik"/>
              <a:sym typeface="Rubrik"/>
            </a:endParaRPr>
          </a:p>
          <a:p>
            <a:pPr marL="906102" lvl="1" indent="-453051" algn="l">
              <a:lnSpc>
                <a:spcPts val="4616"/>
              </a:lnSpc>
              <a:buFont typeface="Arial"/>
              <a:buChar char="•"/>
            </a:pPr>
            <a:r>
              <a:rPr lang="en-US" sz="4196" u="none" strike="noStrike">
                <a:solidFill>
                  <a:srgbClr val="000000"/>
                </a:solidFill>
                <a:latin typeface="Rubrik"/>
                <a:ea typeface="Rubrik"/>
                <a:cs typeface="Rubrik"/>
                <a:sym typeface="Rubrik"/>
              </a:rPr>
              <a:t>Share potentially new wellness tools or skills with their patients and community </a:t>
            </a:r>
          </a:p>
          <a:p>
            <a:pPr algn="l">
              <a:lnSpc>
                <a:spcPts val="4616"/>
              </a:lnSpc>
            </a:pPr>
            <a:endParaRPr lang="en-US" sz="4196" u="none" strike="noStrike">
              <a:solidFill>
                <a:srgbClr val="000000"/>
              </a:solidFill>
              <a:latin typeface="Rubrik"/>
              <a:ea typeface="Rubrik"/>
              <a:cs typeface="Rubrik"/>
              <a:sym typeface="Rubrik"/>
            </a:endParaRPr>
          </a:p>
          <a:p>
            <a:pPr marL="906102" lvl="1" indent="-453051" algn="l">
              <a:lnSpc>
                <a:spcPts val="4616"/>
              </a:lnSpc>
              <a:buFont typeface="Arial"/>
              <a:buChar char="•"/>
            </a:pPr>
            <a:r>
              <a:rPr lang="en-US" sz="4196" u="none" strike="noStrike">
                <a:solidFill>
                  <a:srgbClr val="000000"/>
                </a:solidFill>
                <a:latin typeface="Rubrik"/>
                <a:ea typeface="Rubrik"/>
                <a:cs typeface="Rubrik"/>
                <a:sym typeface="Rubrik"/>
              </a:rPr>
              <a:t>List successful processes they can adopt and what pitfalls to avoid in the development and implementation of a community-based wellness program</a:t>
            </a:r>
          </a:p>
          <a:p>
            <a:pPr algn="l">
              <a:lnSpc>
                <a:spcPts val="4616"/>
              </a:lnSpc>
            </a:pPr>
            <a:endParaRPr lang="en-US" sz="4196" u="none" strike="noStrike">
              <a:solidFill>
                <a:srgbClr val="000000"/>
              </a:solidFill>
              <a:latin typeface="Rubrik"/>
              <a:ea typeface="Rubrik"/>
              <a:cs typeface="Rubrik"/>
              <a:sym typeface="Rubrik"/>
            </a:endParaRPr>
          </a:p>
          <a:p>
            <a:pPr marL="906102" lvl="1" indent="-453051" algn="l">
              <a:lnSpc>
                <a:spcPts val="4616"/>
              </a:lnSpc>
              <a:buFont typeface="Arial"/>
              <a:buChar char="•"/>
            </a:pPr>
            <a:r>
              <a:rPr lang="en-US" sz="4196" u="none" strike="noStrike">
                <a:solidFill>
                  <a:srgbClr val="000000"/>
                </a:solidFill>
                <a:latin typeface="Rubrik"/>
                <a:ea typeface="Rubrik"/>
                <a:cs typeface="Rubrik"/>
                <a:sym typeface="Rubrik"/>
              </a:rPr>
              <a:t>Understand the outcomes of interest for community-based wellness education </a:t>
            </a:r>
          </a:p>
        </p:txBody>
      </p:sp>
      <p:sp>
        <p:nvSpPr>
          <p:cNvPr id="7" name="TextBox 7"/>
          <p:cNvSpPr txBox="1"/>
          <p:nvPr/>
        </p:nvSpPr>
        <p:spPr>
          <a:xfrm>
            <a:off x="739517" y="356228"/>
            <a:ext cx="13052683" cy="987450"/>
          </a:xfrm>
          <a:prstGeom prst="rect">
            <a:avLst/>
          </a:prstGeom>
        </p:spPr>
        <p:txBody>
          <a:bodyPr wrap="square" lIns="0" tIns="0" rIns="0" bIns="0" rtlCol="0" anchor="t">
            <a:spAutoFit/>
          </a:bodyPr>
          <a:lstStyle/>
          <a:p>
            <a:pPr algn="just">
              <a:lnSpc>
                <a:spcPts val="7696"/>
              </a:lnSpc>
            </a:pPr>
            <a:r>
              <a:rPr lang="en-US" sz="6996" dirty="0">
                <a:solidFill>
                  <a:srgbClr val="FFFFFF"/>
                </a:solidFill>
                <a:latin typeface="Rubrik"/>
                <a:ea typeface="Rubrik"/>
                <a:cs typeface="Rubrik"/>
                <a:sym typeface="Rubrik"/>
              </a:rPr>
              <a:t>LEARNING OBJECTIVES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0854" y="9258300"/>
            <a:ext cx="2728544" cy="804920"/>
          </a:xfrm>
          <a:custGeom>
            <a:avLst/>
            <a:gdLst/>
            <a:ahLst/>
            <a:cxnLst/>
            <a:rect l="l" t="t" r="r" b="b"/>
            <a:pathLst>
              <a:path w="2728544" h="804920">
                <a:moveTo>
                  <a:pt x="0" y="0"/>
                </a:moveTo>
                <a:lnTo>
                  <a:pt x="2728544" y="0"/>
                </a:lnTo>
                <a:lnTo>
                  <a:pt x="2728544" y="804920"/>
                </a:lnTo>
                <a:lnTo>
                  <a:pt x="0" y="804920"/>
                </a:lnTo>
                <a:lnTo>
                  <a:pt x="0" y="0"/>
                </a:lnTo>
                <a:close/>
              </a:path>
            </a:pathLst>
          </a:custGeom>
          <a:blipFill>
            <a:blip r:embed="rId3"/>
            <a:stretch>
              <a:fillRect/>
            </a:stretch>
          </a:blipFill>
        </p:spPr>
        <p:txBody>
          <a:bodyPr/>
          <a:lstStyle/>
          <a:p>
            <a:endParaRPr lang="en-US"/>
          </a:p>
        </p:txBody>
      </p:sp>
      <p:sp>
        <p:nvSpPr>
          <p:cNvPr id="3" name="Freeform 3"/>
          <p:cNvSpPr/>
          <p:nvPr/>
        </p:nvSpPr>
        <p:spPr>
          <a:xfrm>
            <a:off x="0" y="2286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6482" y="2036060"/>
            <a:ext cx="1969829" cy="1600486"/>
          </a:xfrm>
          <a:custGeom>
            <a:avLst/>
            <a:gdLst/>
            <a:ahLst/>
            <a:cxnLst/>
            <a:rect l="l" t="t" r="r" b="b"/>
            <a:pathLst>
              <a:path w="1969829" h="1600486">
                <a:moveTo>
                  <a:pt x="0" y="0"/>
                </a:moveTo>
                <a:lnTo>
                  <a:pt x="1969829" y="0"/>
                </a:lnTo>
                <a:lnTo>
                  <a:pt x="1969829" y="1600486"/>
                </a:lnTo>
                <a:lnTo>
                  <a:pt x="0" y="1600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32378" y="7005093"/>
            <a:ext cx="1901618" cy="1728095"/>
          </a:xfrm>
          <a:custGeom>
            <a:avLst/>
            <a:gdLst/>
            <a:ahLst/>
            <a:cxnLst/>
            <a:rect l="l" t="t" r="r" b="b"/>
            <a:pathLst>
              <a:path w="1901618" h="1728095">
                <a:moveTo>
                  <a:pt x="0" y="0"/>
                </a:moveTo>
                <a:lnTo>
                  <a:pt x="1901617" y="0"/>
                </a:lnTo>
                <a:lnTo>
                  <a:pt x="1901617" y="1728095"/>
                </a:lnTo>
                <a:lnTo>
                  <a:pt x="0" y="17280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0" y="0"/>
            <a:ext cx="18288000" cy="1728566"/>
            <a:chOff x="0" y="0"/>
            <a:chExt cx="4058706" cy="383625"/>
          </a:xfrm>
        </p:grpSpPr>
        <p:sp>
          <p:nvSpPr>
            <p:cNvPr id="5" name="Freeform 5"/>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6" name="TextBox 6"/>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7" name="Freeform 7"/>
          <p:cNvSpPr/>
          <p:nvPr/>
        </p:nvSpPr>
        <p:spPr>
          <a:xfrm>
            <a:off x="9153004" y="2134189"/>
            <a:ext cx="1496074" cy="1066663"/>
          </a:xfrm>
          <a:custGeom>
            <a:avLst/>
            <a:gdLst/>
            <a:ahLst/>
            <a:cxnLst/>
            <a:rect l="l" t="t" r="r" b="b"/>
            <a:pathLst>
              <a:path w="1496074" h="1066663">
                <a:moveTo>
                  <a:pt x="0" y="0"/>
                </a:moveTo>
                <a:lnTo>
                  <a:pt x="1496074" y="0"/>
                </a:lnTo>
                <a:lnTo>
                  <a:pt x="1496074" y="1066663"/>
                </a:lnTo>
                <a:lnTo>
                  <a:pt x="0" y="10666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2576481" y="6870295"/>
            <a:ext cx="6923683" cy="2449247"/>
          </a:xfrm>
          <a:prstGeom prst="rect">
            <a:avLst/>
          </a:prstGeom>
        </p:spPr>
        <p:txBody>
          <a:bodyPr lIns="0" tIns="0" rIns="0" bIns="0" rtlCol="0" anchor="t">
            <a:spAutoFit/>
          </a:bodyPr>
          <a:lstStyle/>
          <a:p>
            <a:pPr marL="0" lvl="0" indent="0" algn="l">
              <a:lnSpc>
                <a:spcPts val="4668"/>
              </a:lnSpc>
              <a:spcBef>
                <a:spcPct val="0"/>
              </a:spcBef>
            </a:pPr>
            <a:r>
              <a:rPr lang="en-US" sz="4243">
                <a:solidFill>
                  <a:srgbClr val="000000"/>
                </a:solidFill>
                <a:latin typeface="Rubrik"/>
                <a:ea typeface="Rubrik"/>
                <a:cs typeface="Rubrik"/>
                <a:sym typeface="Rubrik"/>
              </a:rPr>
              <a:t>3.0 </a:t>
            </a:r>
            <a:r>
              <a:rPr lang="en-US" sz="4243" u="none">
                <a:solidFill>
                  <a:srgbClr val="000000"/>
                </a:solidFill>
                <a:latin typeface="Rubrik"/>
                <a:ea typeface="Rubrik"/>
                <a:cs typeface="Rubrik"/>
                <a:sym typeface="Rubrik"/>
              </a:rPr>
              <a:t>BE-WEHL  Thriving Classrooms for Early Childhood Educators &amp; Children</a:t>
            </a:r>
          </a:p>
        </p:txBody>
      </p:sp>
      <p:sp>
        <p:nvSpPr>
          <p:cNvPr id="9" name="TextBox 9"/>
          <p:cNvSpPr txBox="1"/>
          <p:nvPr/>
        </p:nvSpPr>
        <p:spPr>
          <a:xfrm>
            <a:off x="10640074" y="5245369"/>
            <a:ext cx="7511034" cy="848389"/>
          </a:xfrm>
          <a:prstGeom prst="rect">
            <a:avLst/>
          </a:prstGeom>
        </p:spPr>
        <p:txBody>
          <a:bodyPr lIns="0" tIns="0" rIns="0" bIns="0" rtlCol="0" anchor="t">
            <a:spAutoFit/>
          </a:bodyPr>
          <a:lstStyle/>
          <a:p>
            <a:pPr marL="657155" lvl="1" indent="-328577" algn="l">
              <a:lnSpc>
                <a:spcPts val="3348"/>
              </a:lnSpc>
              <a:buFont typeface="Arial"/>
              <a:buChar char="•"/>
            </a:pPr>
            <a:r>
              <a:rPr lang="en-US" sz="3043">
                <a:solidFill>
                  <a:srgbClr val="000000"/>
                </a:solidFill>
                <a:latin typeface="Montserrat"/>
                <a:ea typeface="Montserrat"/>
                <a:cs typeface="Montserrat"/>
                <a:sym typeface="Montserrat"/>
              </a:rPr>
              <a:t>In person classes K-12 Classrooms, After School Programs</a:t>
            </a:r>
          </a:p>
        </p:txBody>
      </p:sp>
      <p:sp>
        <p:nvSpPr>
          <p:cNvPr id="10" name="Freeform 10"/>
          <p:cNvSpPr/>
          <p:nvPr/>
        </p:nvSpPr>
        <p:spPr>
          <a:xfrm>
            <a:off x="9153004" y="4999216"/>
            <a:ext cx="1496074" cy="1066663"/>
          </a:xfrm>
          <a:custGeom>
            <a:avLst/>
            <a:gdLst/>
            <a:ahLst/>
            <a:cxnLst/>
            <a:rect l="l" t="t" r="r" b="b"/>
            <a:pathLst>
              <a:path w="1496074" h="1066663">
                <a:moveTo>
                  <a:pt x="0" y="0"/>
                </a:moveTo>
                <a:lnTo>
                  <a:pt x="1496074" y="0"/>
                </a:lnTo>
                <a:lnTo>
                  <a:pt x="1496074" y="1066664"/>
                </a:lnTo>
                <a:lnTo>
                  <a:pt x="0" y="10666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9153004" y="7335808"/>
            <a:ext cx="1496074" cy="1066663"/>
          </a:xfrm>
          <a:custGeom>
            <a:avLst/>
            <a:gdLst/>
            <a:ahLst/>
            <a:cxnLst/>
            <a:rect l="l" t="t" r="r" b="b"/>
            <a:pathLst>
              <a:path w="1496074" h="1066663">
                <a:moveTo>
                  <a:pt x="0" y="0"/>
                </a:moveTo>
                <a:lnTo>
                  <a:pt x="1496074" y="0"/>
                </a:lnTo>
                <a:lnTo>
                  <a:pt x="1496074" y="1066664"/>
                </a:lnTo>
                <a:lnTo>
                  <a:pt x="0" y="10666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465139" y="4634394"/>
            <a:ext cx="1552515" cy="1459364"/>
          </a:xfrm>
          <a:custGeom>
            <a:avLst/>
            <a:gdLst/>
            <a:ahLst/>
            <a:cxnLst/>
            <a:rect l="l" t="t" r="r" b="b"/>
            <a:pathLst>
              <a:path w="1552515" h="1459364">
                <a:moveTo>
                  <a:pt x="0" y="0"/>
                </a:moveTo>
                <a:lnTo>
                  <a:pt x="1552515" y="0"/>
                </a:lnTo>
                <a:lnTo>
                  <a:pt x="1552515" y="1459364"/>
                </a:lnTo>
                <a:lnTo>
                  <a:pt x="0" y="14593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2576481" y="4552973"/>
            <a:ext cx="4208703" cy="1275384"/>
          </a:xfrm>
          <a:prstGeom prst="rect">
            <a:avLst/>
          </a:prstGeom>
        </p:spPr>
        <p:txBody>
          <a:bodyPr lIns="0" tIns="0" rIns="0" bIns="0" rtlCol="0" anchor="t">
            <a:spAutoFit/>
          </a:bodyPr>
          <a:lstStyle/>
          <a:p>
            <a:pPr marL="0" lvl="0" indent="0" algn="l">
              <a:lnSpc>
                <a:spcPts val="4668"/>
              </a:lnSpc>
              <a:spcBef>
                <a:spcPct val="0"/>
              </a:spcBef>
            </a:pPr>
            <a:r>
              <a:rPr lang="en-US" sz="4243">
                <a:solidFill>
                  <a:srgbClr val="000000"/>
                </a:solidFill>
                <a:latin typeface="Rubrik"/>
                <a:ea typeface="Rubrik"/>
                <a:cs typeface="Rubrik"/>
                <a:sym typeface="Rubrik"/>
              </a:rPr>
              <a:t>2.0 </a:t>
            </a:r>
            <a:r>
              <a:rPr lang="en-US" sz="4243" u="none">
                <a:solidFill>
                  <a:srgbClr val="000000"/>
                </a:solidFill>
                <a:latin typeface="Rubrik"/>
                <a:ea typeface="Rubrik"/>
                <a:cs typeface="Rubrik"/>
                <a:sym typeface="Rubrik"/>
              </a:rPr>
              <a:t>BE-WEHL in Communities</a:t>
            </a:r>
          </a:p>
        </p:txBody>
      </p:sp>
      <p:sp>
        <p:nvSpPr>
          <p:cNvPr id="14" name="TextBox 14"/>
          <p:cNvSpPr txBox="1"/>
          <p:nvPr/>
        </p:nvSpPr>
        <p:spPr>
          <a:xfrm>
            <a:off x="2576481" y="2171557"/>
            <a:ext cx="3958122" cy="1281868"/>
          </a:xfrm>
          <a:prstGeom prst="rect">
            <a:avLst/>
          </a:prstGeom>
        </p:spPr>
        <p:txBody>
          <a:bodyPr lIns="0" tIns="0" rIns="0" bIns="0" rtlCol="0" anchor="t">
            <a:spAutoFit/>
          </a:bodyPr>
          <a:lstStyle/>
          <a:p>
            <a:pPr algn="just">
              <a:lnSpc>
                <a:spcPts val="4668"/>
              </a:lnSpc>
            </a:pPr>
            <a:r>
              <a:rPr lang="en-US" sz="4243">
                <a:solidFill>
                  <a:srgbClr val="000000"/>
                </a:solidFill>
                <a:latin typeface="Rubrik"/>
                <a:ea typeface="Rubrik"/>
                <a:cs typeface="Rubrik"/>
                <a:sym typeface="Rubrik"/>
              </a:rPr>
              <a:t>1.0 BE-WEHL in</a:t>
            </a:r>
          </a:p>
          <a:p>
            <a:pPr marL="0" lvl="0" indent="0" algn="just">
              <a:lnSpc>
                <a:spcPts val="4668"/>
              </a:lnSpc>
              <a:spcBef>
                <a:spcPct val="0"/>
              </a:spcBef>
            </a:pPr>
            <a:r>
              <a:rPr lang="en-US" sz="4243">
                <a:solidFill>
                  <a:srgbClr val="000000"/>
                </a:solidFill>
                <a:latin typeface="Rubrik"/>
                <a:ea typeface="Rubrik"/>
                <a:cs typeface="Rubrik"/>
                <a:sym typeface="Rubrik"/>
              </a:rPr>
              <a:t>Homes</a:t>
            </a:r>
          </a:p>
        </p:txBody>
      </p:sp>
      <p:sp>
        <p:nvSpPr>
          <p:cNvPr id="15" name="TextBox 15"/>
          <p:cNvSpPr txBox="1"/>
          <p:nvPr/>
        </p:nvSpPr>
        <p:spPr>
          <a:xfrm>
            <a:off x="803112" y="320437"/>
            <a:ext cx="11360591" cy="1146161"/>
          </a:xfrm>
          <a:prstGeom prst="rect">
            <a:avLst/>
          </a:prstGeom>
        </p:spPr>
        <p:txBody>
          <a:bodyPr lIns="0" tIns="0" rIns="0" bIns="0" rtlCol="0" anchor="t">
            <a:spAutoFit/>
          </a:bodyPr>
          <a:lstStyle/>
          <a:p>
            <a:pPr marL="0" lvl="0" indent="0" algn="just">
              <a:lnSpc>
                <a:spcPts val="7696"/>
              </a:lnSpc>
              <a:spcBef>
                <a:spcPct val="0"/>
              </a:spcBef>
            </a:pPr>
            <a:r>
              <a:rPr lang="en-US" sz="6996" u="none" strike="noStrike">
                <a:solidFill>
                  <a:srgbClr val="FFFFFF"/>
                </a:solidFill>
                <a:latin typeface="Rubrik"/>
                <a:ea typeface="Rubrik"/>
                <a:cs typeface="Rubrik"/>
                <a:sym typeface="Rubrik"/>
              </a:rPr>
              <a:t>PROGRAM DEVELOPMENT</a:t>
            </a:r>
          </a:p>
        </p:txBody>
      </p:sp>
      <p:sp>
        <p:nvSpPr>
          <p:cNvPr id="16" name="TextBox 16"/>
          <p:cNvSpPr txBox="1"/>
          <p:nvPr/>
        </p:nvSpPr>
        <p:spPr>
          <a:xfrm>
            <a:off x="10649078" y="2064635"/>
            <a:ext cx="7511034" cy="2525006"/>
          </a:xfrm>
          <a:prstGeom prst="rect">
            <a:avLst/>
          </a:prstGeom>
        </p:spPr>
        <p:txBody>
          <a:bodyPr lIns="0" tIns="0" rIns="0" bIns="0" rtlCol="0" anchor="t">
            <a:spAutoFit/>
          </a:bodyPr>
          <a:lstStyle/>
          <a:p>
            <a:pPr marL="657155" lvl="1" indent="-328577" algn="l">
              <a:lnSpc>
                <a:spcPts val="3348"/>
              </a:lnSpc>
              <a:buFont typeface="Arial"/>
              <a:buChar char="•"/>
            </a:pPr>
            <a:r>
              <a:rPr lang="en-US" sz="3043">
                <a:solidFill>
                  <a:srgbClr val="000000"/>
                </a:solidFill>
                <a:latin typeface="Montserrat"/>
                <a:ea typeface="Montserrat"/>
                <a:cs typeface="Montserrat"/>
                <a:sym typeface="Montserrat"/>
              </a:rPr>
              <a:t>Virtual synchronous classes</a:t>
            </a:r>
          </a:p>
          <a:p>
            <a:pPr marL="657155" lvl="1" indent="-328577" algn="l">
              <a:lnSpc>
                <a:spcPts val="3348"/>
              </a:lnSpc>
              <a:buFont typeface="Arial"/>
              <a:buChar char="•"/>
            </a:pPr>
            <a:r>
              <a:rPr lang="en-US" sz="3043">
                <a:solidFill>
                  <a:srgbClr val="000000"/>
                </a:solidFill>
                <a:latin typeface="Montserrat"/>
                <a:ea typeface="Montserrat"/>
                <a:cs typeface="Montserrat"/>
                <a:sym typeface="Montserrat"/>
              </a:rPr>
              <a:t>Wellness Educator &amp; family</a:t>
            </a:r>
          </a:p>
          <a:p>
            <a:pPr marL="657155" lvl="1" indent="-328577" algn="l">
              <a:lnSpc>
                <a:spcPts val="3348"/>
              </a:lnSpc>
              <a:buFont typeface="Arial"/>
              <a:buChar char="•"/>
            </a:pPr>
            <a:r>
              <a:rPr lang="en-US" sz="3043">
                <a:solidFill>
                  <a:srgbClr val="000000"/>
                </a:solidFill>
                <a:latin typeface="Montserrat"/>
                <a:ea typeface="Montserrat"/>
                <a:cs typeface="Montserrat"/>
                <a:sym typeface="Montserrat"/>
              </a:rPr>
              <a:t>Referrals from PCP, Behavioral Health for children with mild-moderate anxiety, depression, ADHD, Autism, and/or ODD</a:t>
            </a:r>
          </a:p>
        </p:txBody>
      </p:sp>
      <p:sp>
        <p:nvSpPr>
          <p:cNvPr id="17" name="TextBox 17"/>
          <p:cNvSpPr txBox="1"/>
          <p:nvPr/>
        </p:nvSpPr>
        <p:spPr>
          <a:xfrm>
            <a:off x="10649078" y="7689496"/>
            <a:ext cx="7511034" cy="429235"/>
          </a:xfrm>
          <a:prstGeom prst="rect">
            <a:avLst/>
          </a:prstGeom>
        </p:spPr>
        <p:txBody>
          <a:bodyPr lIns="0" tIns="0" rIns="0" bIns="0" rtlCol="0" anchor="t">
            <a:spAutoFit/>
          </a:bodyPr>
          <a:lstStyle/>
          <a:p>
            <a:pPr marL="657155" lvl="1" indent="-328577" algn="l">
              <a:lnSpc>
                <a:spcPts val="3348"/>
              </a:lnSpc>
              <a:buFont typeface="Arial"/>
              <a:buChar char="•"/>
            </a:pPr>
            <a:r>
              <a:rPr lang="en-US" sz="3043">
                <a:solidFill>
                  <a:srgbClr val="000000"/>
                </a:solidFill>
                <a:latin typeface="Montserrat"/>
                <a:ea typeface="Montserrat"/>
                <a:cs typeface="Montserrat"/>
                <a:sym typeface="Montserrat"/>
              </a:rPr>
              <a:t>In-person workshops for teachers</a:t>
            </a:r>
          </a:p>
        </p:txBody>
      </p:sp>
      <p:sp>
        <p:nvSpPr>
          <p:cNvPr id="18" name="TextBox 18"/>
          <p:cNvSpPr txBox="1"/>
          <p:nvPr/>
        </p:nvSpPr>
        <p:spPr>
          <a:xfrm>
            <a:off x="2576481" y="3482000"/>
            <a:ext cx="4650424" cy="429145"/>
          </a:xfrm>
          <a:prstGeom prst="rect">
            <a:avLst/>
          </a:prstGeom>
        </p:spPr>
        <p:txBody>
          <a:bodyPr lIns="0" tIns="0" rIns="0" bIns="0" rtlCol="0" anchor="t">
            <a:spAutoFit/>
          </a:bodyPr>
          <a:lstStyle/>
          <a:p>
            <a:pPr algn="l">
              <a:lnSpc>
                <a:spcPts val="3348"/>
              </a:lnSpc>
            </a:pPr>
            <a:r>
              <a:rPr lang="en-US" sz="3043">
                <a:solidFill>
                  <a:srgbClr val="000000"/>
                </a:solidFill>
                <a:latin typeface="Montserrat"/>
                <a:ea typeface="Montserrat"/>
                <a:cs typeface="Montserrat"/>
                <a:sym typeface="Montserrat"/>
              </a:rPr>
              <a:t>2020-2022</a:t>
            </a:r>
          </a:p>
        </p:txBody>
      </p:sp>
      <p:sp>
        <p:nvSpPr>
          <p:cNvPr id="19" name="TextBox 19"/>
          <p:cNvSpPr txBox="1"/>
          <p:nvPr/>
        </p:nvSpPr>
        <p:spPr>
          <a:xfrm>
            <a:off x="2576481" y="5780272"/>
            <a:ext cx="4650424" cy="429145"/>
          </a:xfrm>
          <a:prstGeom prst="rect">
            <a:avLst/>
          </a:prstGeom>
        </p:spPr>
        <p:txBody>
          <a:bodyPr lIns="0" tIns="0" rIns="0" bIns="0" rtlCol="0" anchor="t">
            <a:spAutoFit/>
          </a:bodyPr>
          <a:lstStyle/>
          <a:p>
            <a:pPr algn="l">
              <a:lnSpc>
                <a:spcPts val="3348"/>
              </a:lnSpc>
            </a:pPr>
            <a:r>
              <a:rPr lang="en-US" sz="3043">
                <a:solidFill>
                  <a:srgbClr val="000000"/>
                </a:solidFill>
                <a:latin typeface="Montserrat"/>
                <a:ea typeface="Montserrat"/>
                <a:cs typeface="Montserrat"/>
                <a:sym typeface="Montserrat"/>
              </a:rPr>
              <a:t>2022-2024</a:t>
            </a:r>
          </a:p>
        </p:txBody>
      </p:sp>
      <p:sp>
        <p:nvSpPr>
          <p:cNvPr id="20" name="TextBox 20"/>
          <p:cNvSpPr txBox="1"/>
          <p:nvPr/>
        </p:nvSpPr>
        <p:spPr>
          <a:xfrm>
            <a:off x="2576481" y="9348117"/>
            <a:ext cx="7511034" cy="429145"/>
          </a:xfrm>
          <a:prstGeom prst="rect">
            <a:avLst/>
          </a:prstGeom>
        </p:spPr>
        <p:txBody>
          <a:bodyPr lIns="0" tIns="0" rIns="0" bIns="0" rtlCol="0" anchor="t">
            <a:spAutoFit/>
          </a:bodyPr>
          <a:lstStyle/>
          <a:p>
            <a:pPr algn="l">
              <a:lnSpc>
                <a:spcPts val="3348"/>
              </a:lnSpc>
            </a:pPr>
            <a:r>
              <a:rPr lang="en-US" sz="3043">
                <a:solidFill>
                  <a:srgbClr val="000000"/>
                </a:solidFill>
                <a:latin typeface="Montserrat"/>
                <a:ea typeface="Montserrat"/>
                <a:cs typeface="Montserrat"/>
                <a:sym typeface="Montserrat"/>
              </a:rPr>
              <a:t>2024-present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28566"/>
            <a:chOff x="0" y="0"/>
            <a:chExt cx="4058706" cy="383625"/>
          </a:xfrm>
        </p:grpSpPr>
        <p:sp>
          <p:nvSpPr>
            <p:cNvPr id="3" name="Freeform 3"/>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4" name="TextBox 4"/>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5" name="Freeform 5"/>
          <p:cNvSpPr/>
          <p:nvPr/>
        </p:nvSpPr>
        <p:spPr>
          <a:xfrm>
            <a:off x="6917405" y="1728566"/>
            <a:ext cx="3981678" cy="3244545"/>
          </a:xfrm>
          <a:custGeom>
            <a:avLst/>
            <a:gdLst/>
            <a:ahLst/>
            <a:cxnLst/>
            <a:rect l="l" t="t" r="r" b="b"/>
            <a:pathLst>
              <a:path w="3981678" h="3244545">
                <a:moveTo>
                  <a:pt x="0" y="0"/>
                </a:moveTo>
                <a:lnTo>
                  <a:pt x="3981678" y="0"/>
                </a:lnTo>
                <a:lnTo>
                  <a:pt x="3981678" y="3244544"/>
                </a:lnTo>
                <a:lnTo>
                  <a:pt x="0" y="3244544"/>
                </a:lnTo>
                <a:lnTo>
                  <a:pt x="0" y="0"/>
                </a:lnTo>
                <a:close/>
              </a:path>
            </a:pathLst>
          </a:custGeom>
          <a:blipFill>
            <a:blip r:embed="rId3"/>
            <a:stretch>
              <a:fillRect l="-24725" r="-36613" b="-31913"/>
            </a:stretch>
          </a:blipFill>
        </p:spPr>
        <p:txBody>
          <a:bodyPr/>
          <a:lstStyle/>
          <a:p>
            <a:endParaRPr lang="en-US"/>
          </a:p>
        </p:txBody>
      </p:sp>
      <p:sp>
        <p:nvSpPr>
          <p:cNvPr id="6" name="Freeform 6"/>
          <p:cNvSpPr/>
          <p:nvPr/>
        </p:nvSpPr>
        <p:spPr>
          <a:xfrm>
            <a:off x="481878" y="6848450"/>
            <a:ext cx="4336161" cy="1842868"/>
          </a:xfrm>
          <a:custGeom>
            <a:avLst/>
            <a:gdLst/>
            <a:ahLst/>
            <a:cxnLst/>
            <a:rect l="l" t="t" r="r" b="b"/>
            <a:pathLst>
              <a:path w="4336161" h="1842868">
                <a:moveTo>
                  <a:pt x="0" y="0"/>
                </a:moveTo>
                <a:lnTo>
                  <a:pt x="4336161" y="0"/>
                </a:lnTo>
                <a:lnTo>
                  <a:pt x="4336161" y="1842868"/>
                </a:lnTo>
                <a:lnTo>
                  <a:pt x="0" y="1842868"/>
                </a:lnTo>
                <a:lnTo>
                  <a:pt x="0" y="0"/>
                </a:lnTo>
                <a:close/>
              </a:path>
            </a:pathLst>
          </a:custGeom>
          <a:blipFill>
            <a:blip r:embed="rId4"/>
            <a:stretch>
              <a:fillRect/>
            </a:stretch>
          </a:blipFill>
        </p:spPr>
        <p:txBody>
          <a:bodyPr/>
          <a:lstStyle/>
          <a:p>
            <a:endParaRPr lang="en-US"/>
          </a:p>
        </p:txBody>
      </p:sp>
      <p:sp>
        <p:nvSpPr>
          <p:cNvPr id="7" name="Freeform 7"/>
          <p:cNvSpPr/>
          <p:nvPr/>
        </p:nvSpPr>
        <p:spPr>
          <a:xfrm>
            <a:off x="6917405" y="6306374"/>
            <a:ext cx="2641529" cy="3913376"/>
          </a:xfrm>
          <a:custGeom>
            <a:avLst/>
            <a:gdLst/>
            <a:ahLst/>
            <a:cxnLst/>
            <a:rect l="l" t="t" r="r" b="b"/>
            <a:pathLst>
              <a:path w="2641529" h="3913376">
                <a:moveTo>
                  <a:pt x="0" y="0"/>
                </a:moveTo>
                <a:lnTo>
                  <a:pt x="2641529" y="0"/>
                </a:lnTo>
                <a:lnTo>
                  <a:pt x="2641529" y="3913376"/>
                </a:lnTo>
                <a:lnTo>
                  <a:pt x="0" y="3913376"/>
                </a:lnTo>
                <a:lnTo>
                  <a:pt x="0" y="0"/>
                </a:lnTo>
                <a:close/>
              </a:path>
            </a:pathLst>
          </a:custGeom>
          <a:blipFill>
            <a:blip r:embed="rId5"/>
            <a:stretch>
              <a:fillRect/>
            </a:stretch>
          </a:blipFill>
        </p:spPr>
        <p:txBody>
          <a:bodyPr/>
          <a:lstStyle/>
          <a:p>
            <a:endParaRPr lang="en-US"/>
          </a:p>
        </p:txBody>
      </p:sp>
      <p:sp>
        <p:nvSpPr>
          <p:cNvPr id="8" name="Freeform 8"/>
          <p:cNvSpPr/>
          <p:nvPr/>
        </p:nvSpPr>
        <p:spPr>
          <a:xfrm>
            <a:off x="1475411" y="3140481"/>
            <a:ext cx="2764102" cy="1976333"/>
          </a:xfrm>
          <a:custGeom>
            <a:avLst/>
            <a:gdLst/>
            <a:ahLst/>
            <a:cxnLst/>
            <a:rect l="l" t="t" r="r" b="b"/>
            <a:pathLst>
              <a:path w="2764102" h="1976333">
                <a:moveTo>
                  <a:pt x="0" y="0"/>
                </a:moveTo>
                <a:lnTo>
                  <a:pt x="2764102" y="0"/>
                </a:lnTo>
                <a:lnTo>
                  <a:pt x="2764102" y="1976333"/>
                </a:lnTo>
                <a:lnTo>
                  <a:pt x="0" y="1976333"/>
                </a:lnTo>
                <a:lnTo>
                  <a:pt x="0" y="0"/>
                </a:lnTo>
                <a:close/>
              </a:path>
            </a:pathLst>
          </a:custGeom>
          <a:blipFill>
            <a:blip r:embed="rId6"/>
            <a:stretch>
              <a:fillRect/>
            </a:stretch>
          </a:blipFill>
        </p:spPr>
        <p:txBody>
          <a:bodyPr/>
          <a:lstStyle/>
          <a:p>
            <a:endParaRPr lang="en-US"/>
          </a:p>
        </p:txBody>
      </p:sp>
      <p:sp>
        <p:nvSpPr>
          <p:cNvPr id="9" name="Freeform 9"/>
          <p:cNvSpPr/>
          <p:nvPr/>
        </p:nvSpPr>
        <p:spPr>
          <a:xfrm>
            <a:off x="13181831" y="6612287"/>
            <a:ext cx="3867877" cy="2233561"/>
          </a:xfrm>
          <a:custGeom>
            <a:avLst/>
            <a:gdLst/>
            <a:ahLst/>
            <a:cxnLst/>
            <a:rect l="l" t="t" r="r" b="b"/>
            <a:pathLst>
              <a:path w="3867877" h="2233561">
                <a:moveTo>
                  <a:pt x="0" y="0"/>
                </a:moveTo>
                <a:lnTo>
                  <a:pt x="3867877" y="0"/>
                </a:lnTo>
                <a:lnTo>
                  <a:pt x="3867877" y="2233561"/>
                </a:lnTo>
                <a:lnTo>
                  <a:pt x="0" y="2233561"/>
                </a:lnTo>
                <a:lnTo>
                  <a:pt x="0" y="0"/>
                </a:lnTo>
                <a:close/>
              </a:path>
            </a:pathLst>
          </a:custGeom>
          <a:blipFill>
            <a:blip r:embed="rId7"/>
            <a:stretch>
              <a:fillRect t="-15375"/>
            </a:stretch>
          </a:blipFill>
        </p:spPr>
        <p:txBody>
          <a:bodyPr/>
          <a:lstStyle/>
          <a:p>
            <a:endParaRPr lang="en-US"/>
          </a:p>
        </p:txBody>
      </p:sp>
      <p:sp>
        <p:nvSpPr>
          <p:cNvPr id="10" name="Freeform 10"/>
          <p:cNvSpPr/>
          <p:nvPr/>
        </p:nvSpPr>
        <p:spPr>
          <a:xfrm>
            <a:off x="12883115" y="2260715"/>
            <a:ext cx="5193872" cy="3460417"/>
          </a:xfrm>
          <a:custGeom>
            <a:avLst/>
            <a:gdLst/>
            <a:ahLst/>
            <a:cxnLst/>
            <a:rect l="l" t="t" r="r" b="b"/>
            <a:pathLst>
              <a:path w="5193872" h="3460417">
                <a:moveTo>
                  <a:pt x="0" y="0"/>
                </a:moveTo>
                <a:lnTo>
                  <a:pt x="5193872" y="0"/>
                </a:lnTo>
                <a:lnTo>
                  <a:pt x="5193872" y="3460417"/>
                </a:lnTo>
                <a:lnTo>
                  <a:pt x="0" y="3460417"/>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6917405" y="5127011"/>
            <a:ext cx="5587294" cy="941886"/>
          </a:xfrm>
          <a:prstGeom prst="rect">
            <a:avLst/>
          </a:prstGeom>
        </p:spPr>
        <p:txBody>
          <a:bodyPr lIns="0" tIns="0" rIns="0" bIns="0" rtlCol="0" anchor="t">
            <a:spAutoFit/>
          </a:bodyPr>
          <a:lstStyle/>
          <a:p>
            <a:pPr marL="465418" lvl="1" indent="-232709" algn="l">
              <a:lnSpc>
                <a:spcPts val="2371"/>
              </a:lnSpc>
              <a:buFont typeface="Arial"/>
              <a:buChar char="•"/>
            </a:pPr>
            <a:r>
              <a:rPr lang="en-US" sz="2155">
                <a:solidFill>
                  <a:srgbClr val="000000"/>
                </a:solidFill>
                <a:latin typeface="Rubrik"/>
                <a:ea typeface="Rubrik"/>
                <a:cs typeface="Rubrik"/>
                <a:sym typeface="Rubrik"/>
              </a:rPr>
              <a:t>Exposure at a young age matters</a:t>
            </a:r>
          </a:p>
          <a:p>
            <a:pPr marL="465418" lvl="1" indent="-232709" algn="l">
              <a:lnSpc>
                <a:spcPts val="2371"/>
              </a:lnSpc>
              <a:buFont typeface="Arial"/>
              <a:buChar char="•"/>
            </a:pPr>
            <a:r>
              <a:rPr lang="en-US" sz="2155">
                <a:solidFill>
                  <a:srgbClr val="000000"/>
                </a:solidFill>
                <a:latin typeface="Rubrik"/>
                <a:ea typeface="Rubrik"/>
                <a:cs typeface="Rubrik"/>
                <a:sym typeface="Rubrik"/>
              </a:rPr>
              <a:t>Images used should be representative of community</a:t>
            </a:r>
          </a:p>
        </p:txBody>
      </p:sp>
      <p:sp>
        <p:nvSpPr>
          <p:cNvPr id="12" name="TextBox 12"/>
          <p:cNvSpPr txBox="1"/>
          <p:nvPr/>
        </p:nvSpPr>
        <p:spPr>
          <a:xfrm>
            <a:off x="615942" y="8805618"/>
            <a:ext cx="6507530" cy="695654"/>
          </a:xfrm>
          <a:prstGeom prst="rect">
            <a:avLst/>
          </a:prstGeom>
        </p:spPr>
        <p:txBody>
          <a:bodyPr lIns="0" tIns="0" rIns="0" bIns="0" rtlCol="0" anchor="t">
            <a:spAutoFit/>
          </a:bodyPr>
          <a:lstStyle/>
          <a:p>
            <a:pPr marL="490762" lvl="1" indent="-245381" algn="l">
              <a:lnSpc>
                <a:spcPts val="2500"/>
              </a:lnSpc>
              <a:buFont typeface="Arial"/>
              <a:buChar char="•"/>
            </a:pPr>
            <a:r>
              <a:rPr lang="en-US" sz="2273">
                <a:solidFill>
                  <a:srgbClr val="000000"/>
                </a:solidFill>
                <a:latin typeface="Rubrik"/>
                <a:ea typeface="Rubrik"/>
                <a:cs typeface="Rubrik"/>
                <a:sym typeface="Rubrik"/>
              </a:rPr>
              <a:t>Content Literacy Accessible</a:t>
            </a:r>
          </a:p>
          <a:p>
            <a:pPr marL="490762" lvl="1" indent="-245381" algn="l">
              <a:lnSpc>
                <a:spcPts val="2500"/>
              </a:lnSpc>
              <a:buFont typeface="Arial"/>
              <a:buChar char="•"/>
            </a:pPr>
            <a:r>
              <a:rPr lang="en-US" sz="2273">
                <a:solidFill>
                  <a:srgbClr val="000000"/>
                </a:solidFill>
                <a:latin typeface="Rubrik"/>
                <a:ea typeface="Rubrik"/>
                <a:cs typeface="Rubrik"/>
                <a:sym typeface="Rubrik"/>
              </a:rPr>
              <a:t>Culturally Competent &amp; Trauma-informed </a:t>
            </a:r>
          </a:p>
        </p:txBody>
      </p:sp>
      <p:sp>
        <p:nvSpPr>
          <p:cNvPr id="13" name="TextBox 13"/>
          <p:cNvSpPr txBox="1"/>
          <p:nvPr/>
        </p:nvSpPr>
        <p:spPr>
          <a:xfrm>
            <a:off x="481878" y="1808791"/>
            <a:ext cx="16481495" cy="451923"/>
          </a:xfrm>
          <a:prstGeom prst="rect">
            <a:avLst/>
          </a:prstGeom>
        </p:spPr>
        <p:txBody>
          <a:bodyPr lIns="0" tIns="0" rIns="0" bIns="0" rtlCol="0" anchor="t">
            <a:spAutoFit/>
          </a:bodyPr>
          <a:lstStyle/>
          <a:p>
            <a:pPr marL="0" lvl="0" indent="0" algn="just">
              <a:lnSpc>
                <a:spcPts val="3023"/>
              </a:lnSpc>
              <a:spcBef>
                <a:spcPct val="0"/>
              </a:spcBef>
            </a:pPr>
            <a:r>
              <a:rPr lang="en-US" sz="2749">
                <a:solidFill>
                  <a:srgbClr val="000000"/>
                </a:solidFill>
                <a:latin typeface="Rubrik"/>
                <a:ea typeface="Rubrik"/>
                <a:cs typeface="Rubrik"/>
                <a:sym typeface="Rubrik"/>
              </a:rPr>
              <a:t>Curriculum development l</a:t>
            </a:r>
            <a:r>
              <a:rPr lang="en-US" sz="2749" u="none" strike="noStrike">
                <a:solidFill>
                  <a:srgbClr val="000000"/>
                </a:solidFill>
                <a:latin typeface="Rubrik"/>
                <a:ea typeface="Rubrik"/>
                <a:cs typeface="Rubrik"/>
                <a:sym typeface="Rubrik"/>
              </a:rPr>
              <a:t>essons from a family advisory council (FAC), literature review, &amp; experts.</a:t>
            </a:r>
          </a:p>
        </p:txBody>
      </p:sp>
      <p:sp>
        <p:nvSpPr>
          <p:cNvPr id="14" name="TextBox 14"/>
          <p:cNvSpPr txBox="1"/>
          <p:nvPr/>
        </p:nvSpPr>
        <p:spPr>
          <a:xfrm>
            <a:off x="926171" y="5244785"/>
            <a:ext cx="4496718" cy="369592"/>
          </a:xfrm>
          <a:prstGeom prst="rect">
            <a:avLst/>
          </a:prstGeom>
        </p:spPr>
        <p:txBody>
          <a:bodyPr lIns="0" tIns="0" rIns="0" bIns="0" rtlCol="0" anchor="t">
            <a:spAutoFit/>
          </a:bodyPr>
          <a:lstStyle/>
          <a:p>
            <a:pPr marL="0" lvl="0" indent="0" algn="l">
              <a:lnSpc>
                <a:spcPts val="2497"/>
              </a:lnSpc>
              <a:spcBef>
                <a:spcPct val="0"/>
              </a:spcBef>
            </a:pPr>
            <a:r>
              <a:rPr lang="en-US" sz="2270" u="none" strike="noStrike">
                <a:solidFill>
                  <a:srgbClr val="000000"/>
                </a:solidFill>
                <a:latin typeface="Rubrik"/>
                <a:ea typeface="Rubrik"/>
                <a:cs typeface="Rubrik"/>
                <a:sym typeface="Rubrik"/>
              </a:rPr>
              <a:t>Invitations &amp; Recommendations</a:t>
            </a:r>
          </a:p>
        </p:txBody>
      </p:sp>
      <p:sp>
        <p:nvSpPr>
          <p:cNvPr id="15" name="TextBox 15"/>
          <p:cNvSpPr txBox="1"/>
          <p:nvPr/>
        </p:nvSpPr>
        <p:spPr>
          <a:xfrm>
            <a:off x="9519887" y="7700493"/>
            <a:ext cx="2643816" cy="1943462"/>
          </a:xfrm>
          <a:prstGeom prst="rect">
            <a:avLst/>
          </a:prstGeom>
        </p:spPr>
        <p:txBody>
          <a:bodyPr lIns="0" tIns="0" rIns="0" bIns="0" rtlCol="0" anchor="t">
            <a:spAutoFit/>
          </a:bodyPr>
          <a:lstStyle/>
          <a:p>
            <a:pPr algn="l">
              <a:lnSpc>
                <a:spcPts val="2497"/>
              </a:lnSpc>
              <a:spcBef>
                <a:spcPct val="0"/>
              </a:spcBef>
            </a:pPr>
            <a:r>
              <a:rPr lang="en-US" sz="2270" u="none" strike="noStrike">
                <a:solidFill>
                  <a:srgbClr val="000000"/>
                </a:solidFill>
                <a:latin typeface="Rubrik"/>
                <a:ea typeface="Rubrik"/>
                <a:cs typeface="Rubrik"/>
                <a:sym typeface="Rubrik"/>
              </a:rPr>
              <a:t>Creative ways to increase access, for example tug-of-war activity with an old pair of jeans</a:t>
            </a:r>
          </a:p>
        </p:txBody>
      </p:sp>
      <p:sp>
        <p:nvSpPr>
          <p:cNvPr id="16" name="TextBox 16"/>
          <p:cNvSpPr txBox="1"/>
          <p:nvPr/>
        </p:nvSpPr>
        <p:spPr>
          <a:xfrm>
            <a:off x="12854844" y="8988723"/>
            <a:ext cx="5222143" cy="996524"/>
          </a:xfrm>
          <a:prstGeom prst="rect">
            <a:avLst/>
          </a:prstGeom>
        </p:spPr>
        <p:txBody>
          <a:bodyPr lIns="0" tIns="0" rIns="0" bIns="0" rtlCol="0" anchor="t">
            <a:spAutoFit/>
          </a:bodyPr>
          <a:lstStyle/>
          <a:p>
            <a:pPr marL="0" lvl="0" indent="0" algn="l">
              <a:lnSpc>
                <a:spcPts val="2497"/>
              </a:lnSpc>
              <a:spcBef>
                <a:spcPct val="0"/>
              </a:spcBef>
            </a:pPr>
            <a:r>
              <a:rPr lang="en-US" sz="2270" u="none" strike="noStrike">
                <a:solidFill>
                  <a:srgbClr val="000000"/>
                </a:solidFill>
                <a:latin typeface="Rubrik"/>
                <a:ea typeface="Rubrik"/>
                <a:cs typeface="Rubrik"/>
                <a:sym typeface="Rubrik"/>
              </a:rPr>
              <a:t>Thoughtfulness in Naming Classes, for example Caring Touch “Caregiver &amp; Child Massage”</a:t>
            </a:r>
          </a:p>
        </p:txBody>
      </p:sp>
      <p:sp>
        <p:nvSpPr>
          <p:cNvPr id="17" name="TextBox 17"/>
          <p:cNvSpPr txBox="1"/>
          <p:nvPr/>
        </p:nvSpPr>
        <p:spPr>
          <a:xfrm>
            <a:off x="13532490" y="5793580"/>
            <a:ext cx="9893517" cy="352855"/>
          </a:xfrm>
          <a:prstGeom prst="rect">
            <a:avLst/>
          </a:prstGeom>
        </p:spPr>
        <p:txBody>
          <a:bodyPr lIns="0" tIns="0" rIns="0" bIns="0" rtlCol="0" anchor="t">
            <a:spAutoFit/>
          </a:bodyPr>
          <a:lstStyle/>
          <a:p>
            <a:pPr algn="l">
              <a:lnSpc>
                <a:spcPts val="2371"/>
              </a:lnSpc>
              <a:spcBef>
                <a:spcPct val="0"/>
              </a:spcBef>
            </a:pPr>
            <a:r>
              <a:rPr lang="en-US" sz="2155">
                <a:solidFill>
                  <a:srgbClr val="000000"/>
                </a:solidFill>
                <a:latin typeface="Rubrik"/>
                <a:ea typeface="Rubrik"/>
                <a:cs typeface="Rubrik"/>
                <a:sym typeface="Rubrik"/>
              </a:rPr>
              <a:t>Hire from the community</a:t>
            </a:r>
          </a:p>
        </p:txBody>
      </p:sp>
      <p:sp>
        <p:nvSpPr>
          <p:cNvPr id="18" name="TextBox 18"/>
          <p:cNvSpPr txBox="1"/>
          <p:nvPr/>
        </p:nvSpPr>
        <p:spPr>
          <a:xfrm>
            <a:off x="803112" y="320437"/>
            <a:ext cx="11360591" cy="1146161"/>
          </a:xfrm>
          <a:prstGeom prst="rect">
            <a:avLst/>
          </a:prstGeom>
        </p:spPr>
        <p:txBody>
          <a:bodyPr lIns="0" tIns="0" rIns="0" bIns="0" rtlCol="0" anchor="t">
            <a:spAutoFit/>
          </a:bodyPr>
          <a:lstStyle/>
          <a:p>
            <a:pPr marL="0" lvl="0" indent="0" algn="just">
              <a:lnSpc>
                <a:spcPts val="7696"/>
              </a:lnSpc>
              <a:spcBef>
                <a:spcPct val="0"/>
              </a:spcBef>
            </a:pPr>
            <a:r>
              <a:rPr lang="en-US" sz="6996" u="none" strike="noStrike">
                <a:solidFill>
                  <a:srgbClr val="FFFFFF"/>
                </a:solidFill>
                <a:latin typeface="Rubrik"/>
                <a:ea typeface="Rubrik"/>
                <a:cs typeface="Rubrik"/>
                <a:sym typeface="Rubrik"/>
              </a:rPr>
              <a:t>PROGRAM DEVELOPMENT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8028" y="2471230"/>
            <a:ext cx="4071581" cy="4281337"/>
          </a:xfrm>
          <a:custGeom>
            <a:avLst/>
            <a:gdLst/>
            <a:ahLst/>
            <a:cxnLst/>
            <a:rect l="l" t="t" r="r" b="b"/>
            <a:pathLst>
              <a:path w="4071581" h="4281337">
                <a:moveTo>
                  <a:pt x="0" y="0"/>
                </a:moveTo>
                <a:lnTo>
                  <a:pt x="4071581" y="0"/>
                </a:lnTo>
                <a:lnTo>
                  <a:pt x="4071581" y="4281338"/>
                </a:lnTo>
                <a:lnTo>
                  <a:pt x="0" y="4281338"/>
                </a:lnTo>
                <a:lnTo>
                  <a:pt x="0" y="0"/>
                </a:lnTo>
                <a:close/>
              </a:path>
            </a:pathLst>
          </a:custGeom>
          <a:blipFill>
            <a:blip r:embed="rId3"/>
            <a:stretch>
              <a:fillRect t="-14838" r="-166002" b="-6586"/>
            </a:stretch>
          </a:blipFill>
        </p:spPr>
        <p:txBody>
          <a:bodyPr/>
          <a:lstStyle/>
          <a:p>
            <a:endParaRPr lang="en-US"/>
          </a:p>
        </p:txBody>
      </p:sp>
      <p:sp>
        <p:nvSpPr>
          <p:cNvPr id="3" name="Freeform 3"/>
          <p:cNvSpPr/>
          <p:nvPr/>
        </p:nvSpPr>
        <p:spPr>
          <a:xfrm>
            <a:off x="898028" y="6613699"/>
            <a:ext cx="4851338" cy="3673301"/>
          </a:xfrm>
          <a:custGeom>
            <a:avLst/>
            <a:gdLst/>
            <a:ahLst/>
            <a:cxnLst/>
            <a:rect l="l" t="t" r="r" b="b"/>
            <a:pathLst>
              <a:path w="4851338" h="3673301">
                <a:moveTo>
                  <a:pt x="0" y="0"/>
                </a:moveTo>
                <a:lnTo>
                  <a:pt x="4851338" y="0"/>
                </a:lnTo>
                <a:lnTo>
                  <a:pt x="4851338" y="3673301"/>
                </a:lnTo>
                <a:lnTo>
                  <a:pt x="0" y="3673301"/>
                </a:lnTo>
                <a:lnTo>
                  <a:pt x="0" y="0"/>
                </a:lnTo>
                <a:close/>
              </a:path>
            </a:pathLst>
          </a:custGeom>
          <a:blipFill>
            <a:blip r:embed="rId3"/>
            <a:stretch>
              <a:fillRect l="-81689" t="-18713" r="-34474" b="-18321"/>
            </a:stretch>
          </a:blipFill>
        </p:spPr>
        <p:txBody>
          <a:bodyPr/>
          <a:lstStyle/>
          <a:p>
            <a:endParaRPr lang="en-US"/>
          </a:p>
        </p:txBody>
      </p:sp>
      <p:sp>
        <p:nvSpPr>
          <p:cNvPr id="4" name="Freeform 4"/>
          <p:cNvSpPr/>
          <p:nvPr/>
        </p:nvSpPr>
        <p:spPr>
          <a:xfrm>
            <a:off x="7578641" y="1846818"/>
            <a:ext cx="10047671" cy="7812065"/>
          </a:xfrm>
          <a:custGeom>
            <a:avLst/>
            <a:gdLst/>
            <a:ahLst/>
            <a:cxnLst/>
            <a:rect l="l" t="t" r="r" b="b"/>
            <a:pathLst>
              <a:path w="10047671" h="7812065">
                <a:moveTo>
                  <a:pt x="0" y="0"/>
                </a:moveTo>
                <a:lnTo>
                  <a:pt x="10047671" y="0"/>
                </a:lnTo>
                <a:lnTo>
                  <a:pt x="10047671" y="7812065"/>
                </a:lnTo>
                <a:lnTo>
                  <a:pt x="0" y="7812065"/>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0" y="0"/>
            <a:ext cx="18288000" cy="1728566"/>
            <a:chOff x="0" y="0"/>
            <a:chExt cx="4058706" cy="383625"/>
          </a:xfrm>
        </p:grpSpPr>
        <p:sp>
          <p:nvSpPr>
            <p:cNvPr id="6" name="Freeform 6"/>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7" name="TextBox 7"/>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grpSp>
        <p:nvGrpSpPr>
          <p:cNvPr id="8" name="Group 8"/>
          <p:cNvGrpSpPr/>
          <p:nvPr/>
        </p:nvGrpSpPr>
        <p:grpSpPr>
          <a:xfrm>
            <a:off x="5210931" y="5143500"/>
            <a:ext cx="2126388" cy="2126388"/>
            <a:chOff x="0" y="0"/>
            <a:chExt cx="812800" cy="812800"/>
          </a:xfrm>
        </p:grpSpPr>
        <p:sp>
          <p:nvSpPr>
            <p:cNvPr id="9" name="Freeform 9"/>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486A1"/>
            </a:solidFill>
          </p:spPr>
          <p:txBody>
            <a:bodyPr/>
            <a:lstStyle/>
            <a:p>
              <a:endParaRPr lang="en-US"/>
            </a:p>
          </p:txBody>
        </p:sp>
        <p:sp>
          <p:nvSpPr>
            <p:cNvPr id="10" name="TextBox 10"/>
            <p:cNvSpPr txBox="1"/>
            <p:nvPr/>
          </p:nvSpPr>
          <p:spPr>
            <a:xfrm>
              <a:off x="0" y="155575"/>
              <a:ext cx="711200" cy="454025"/>
            </a:xfrm>
            <a:prstGeom prst="rect">
              <a:avLst/>
            </a:prstGeom>
          </p:spPr>
          <p:txBody>
            <a:bodyPr lIns="50800" tIns="50800" rIns="50800" bIns="50800" rtlCol="0" anchor="ctr"/>
            <a:lstStyle/>
            <a:p>
              <a:pPr algn="ctr">
                <a:lnSpc>
                  <a:spcPts val="2669"/>
                </a:lnSpc>
              </a:pPr>
              <a:endParaRPr/>
            </a:p>
          </p:txBody>
        </p:sp>
      </p:grpSp>
      <p:sp>
        <p:nvSpPr>
          <p:cNvPr id="11" name="TextBox 11"/>
          <p:cNvSpPr txBox="1"/>
          <p:nvPr/>
        </p:nvSpPr>
        <p:spPr>
          <a:xfrm>
            <a:off x="803112" y="320437"/>
            <a:ext cx="11360591" cy="1146161"/>
          </a:xfrm>
          <a:prstGeom prst="rect">
            <a:avLst/>
          </a:prstGeom>
        </p:spPr>
        <p:txBody>
          <a:bodyPr lIns="0" tIns="0" rIns="0" bIns="0" rtlCol="0" anchor="t">
            <a:spAutoFit/>
          </a:bodyPr>
          <a:lstStyle/>
          <a:p>
            <a:pPr marL="0" lvl="0" indent="0" algn="just">
              <a:lnSpc>
                <a:spcPts val="7696"/>
              </a:lnSpc>
              <a:spcBef>
                <a:spcPct val="0"/>
              </a:spcBef>
            </a:pPr>
            <a:r>
              <a:rPr lang="en-US" sz="6996" u="none" strike="noStrike">
                <a:solidFill>
                  <a:srgbClr val="FFFFFF"/>
                </a:solidFill>
                <a:latin typeface="Rubrik"/>
                <a:ea typeface="Rubrik"/>
                <a:cs typeface="Rubrik"/>
                <a:sym typeface="Rubrik"/>
              </a:rPr>
              <a:t>PROGRAM DEVELOPMENT</a:t>
            </a:r>
          </a:p>
        </p:txBody>
      </p:sp>
      <p:sp>
        <p:nvSpPr>
          <p:cNvPr id="12" name="TextBox 12"/>
          <p:cNvSpPr txBox="1"/>
          <p:nvPr/>
        </p:nvSpPr>
        <p:spPr>
          <a:xfrm>
            <a:off x="615942" y="1808718"/>
            <a:ext cx="16481495" cy="451997"/>
          </a:xfrm>
          <a:prstGeom prst="rect">
            <a:avLst/>
          </a:prstGeom>
        </p:spPr>
        <p:txBody>
          <a:bodyPr lIns="0" tIns="0" rIns="0" bIns="0" rtlCol="0" anchor="t">
            <a:spAutoFit/>
          </a:bodyPr>
          <a:lstStyle/>
          <a:p>
            <a:pPr marL="0" lvl="0" indent="0" algn="just">
              <a:lnSpc>
                <a:spcPts val="3023"/>
              </a:lnSpc>
              <a:spcBef>
                <a:spcPct val="0"/>
              </a:spcBef>
            </a:pPr>
            <a:r>
              <a:rPr lang="en-US" sz="2749">
                <a:solidFill>
                  <a:srgbClr val="000000"/>
                </a:solidFill>
                <a:latin typeface="Rubrik"/>
                <a:ea typeface="Rubrik"/>
                <a:cs typeface="Rubrik"/>
                <a:sym typeface="Rubrik"/>
              </a:rPr>
              <a:t>Image Evolution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28566"/>
            <a:chOff x="0" y="0"/>
            <a:chExt cx="4058706" cy="383625"/>
          </a:xfrm>
        </p:grpSpPr>
        <p:sp>
          <p:nvSpPr>
            <p:cNvPr id="3" name="Freeform 3"/>
            <p:cNvSpPr/>
            <p:nvPr/>
          </p:nvSpPr>
          <p:spPr>
            <a:xfrm>
              <a:off x="0" y="0"/>
              <a:ext cx="4058706" cy="383625"/>
            </a:xfrm>
            <a:custGeom>
              <a:avLst/>
              <a:gdLst/>
              <a:ahLst/>
              <a:cxnLst/>
              <a:rect l="l" t="t" r="r" b="b"/>
              <a:pathLst>
                <a:path w="4058706" h="383625">
                  <a:moveTo>
                    <a:pt x="0" y="0"/>
                  </a:moveTo>
                  <a:lnTo>
                    <a:pt x="4058706" y="0"/>
                  </a:lnTo>
                  <a:lnTo>
                    <a:pt x="4058706" y="383625"/>
                  </a:lnTo>
                  <a:lnTo>
                    <a:pt x="0" y="383625"/>
                  </a:lnTo>
                  <a:close/>
                </a:path>
              </a:pathLst>
            </a:custGeom>
            <a:solidFill>
              <a:srgbClr val="5486A1"/>
            </a:solidFill>
          </p:spPr>
          <p:txBody>
            <a:bodyPr/>
            <a:lstStyle/>
            <a:p>
              <a:endParaRPr lang="en-US"/>
            </a:p>
          </p:txBody>
        </p:sp>
        <p:sp>
          <p:nvSpPr>
            <p:cNvPr id="4" name="TextBox 4"/>
            <p:cNvSpPr txBox="1"/>
            <p:nvPr/>
          </p:nvSpPr>
          <p:spPr>
            <a:xfrm>
              <a:off x="0" y="-47625"/>
              <a:ext cx="4058706" cy="431250"/>
            </a:xfrm>
            <a:prstGeom prst="rect">
              <a:avLst/>
            </a:prstGeom>
          </p:spPr>
          <p:txBody>
            <a:bodyPr lIns="79790" tIns="79790" rIns="79790" bIns="79790" rtlCol="0" anchor="ctr"/>
            <a:lstStyle/>
            <a:p>
              <a:pPr algn="ctr">
                <a:lnSpc>
                  <a:spcPts val="2669"/>
                </a:lnSpc>
              </a:pPr>
              <a:endParaRPr/>
            </a:p>
          </p:txBody>
        </p:sp>
      </p:grpSp>
      <p:sp>
        <p:nvSpPr>
          <p:cNvPr id="5" name="TextBox 5"/>
          <p:cNvSpPr txBox="1"/>
          <p:nvPr/>
        </p:nvSpPr>
        <p:spPr>
          <a:xfrm>
            <a:off x="632253" y="1843779"/>
            <a:ext cx="7060947" cy="454013"/>
          </a:xfrm>
          <a:prstGeom prst="rect">
            <a:avLst/>
          </a:prstGeom>
        </p:spPr>
        <p:txBody>
          <a:bodyPr lIns="0" tIns="0" rIns="0" bIns="0" rtlCol="0" anchor="t">
            <a:spAutoFit/>
          </a:bodyPr>
          <a:lstStyle/>
          <a:p>
            <a:pPr marL="0" lvl="0" indent="0" algn="just">
              <a:lnSpc>
                <a:spcPts val="3023"/>
              </a:lnSpc>
              <a:spcBef>
                <a:spcPct val="0"/>
              </a:spcBef>
            </a:pPr>
            <a:r>
              <a:rPr lang="en-US" sz="2749" u="none" strike="noStrike">
                <a:solidFill>
                  <a:srgbClr val="000000"/>
                </a:solidFill>
                <a:latin typeface="Rubrik"/>
                <a:ea typeface="Rubrik"/>
                <a:cs typeface="Rubrik"/>
                <a:sym typeface="Rubrik"/>
              </a:rPr>
              <a:t>BE-WEHL in Homes: Wellness Kit Materials</a:t>
            </a:r>
          </a:p>
        </p:txBody>
      </p:sp>
      <p:sp>
        <p:nvSpPr>
          <p:cNvPr id="6" name="Freeform 6"/>
          <p:cNvSpPr/>
          <p:nvPr/>
        </p:nvSpPr>
        <p:spPr>
          <a:xfrm>
            <a:off x="913712" y="4904941"/>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7" name="Freeform 7"/>
          <p:cNvSpPr/>
          <p:nvPr/>
        </p:nvSpPr>
        <p:spPr>
          <a:xfrm>
            <a:off x="913712" y="7185266"/>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8" name="Freeform 8"/>
          <p:cNvSpPr/>
          <p:nvPr/>
        </p:nvSpPr>
        <p:spPr>
          <a:xfrm>
            <a:off x="1532838" y="2640692"/>
            <a:ext cx="1672039" cy="1237309"/>
          </a:xfrm>
          <a:custGeom>
            <a:avLst/>
            <a:gdLst/>
            <a:ahLst/>
            <a:cxnLst/>
            <a:rect l="l" t="t" r="r" b="b"/>
            <a:pathLst>
              <a:path w="1672039" h="1237309">
                <a:moveTo>
                  <a:pt x="0" y="0"/>
                </a:moveTo>
                <a:lnTo>
                  <a:pt x="1672039" y="0"/>
                </a:lnTo>
                <a:lnTo>
                  <a:pt x="1672039" y="1237309"/>
                </a:lnTo>
                <a:lnTo>
                  <a:pt x="0" y="1237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871238" y="5220396"/>
            <a:ext cx="1104707" cy="1133033"/>
          </a:xfrm>
          <a:custGeom>
            <a:avLst/>
            <a:gdLst/>
            <a:ahLst/>
            <a:cxnLst/>
            <a:rect l="l" t="t" r="r" b="b"/>
            <a:pathLst>
              <a:path w="1104707" h="1133033">
                <a:moveTo>
                  <a:pt x="0" y="0"/>
                </a:moveTo>
                <a:lnTo>
                  <a:pt x="1104707" y="0"/>
                </a:lnTo>
                <a:lnTo>
                  <a:pt x="1104707" y="1133033"/>
                </a:lnTo>
                <a:lnTo>
                  <a:pt x="0" y="1133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475562" y="9881340"/>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11" name="Freeform 11"/>
          <p:cNvSpPr/>
          <p:nvPr/>
        </p:nvSpPr>
        <p:spPr>
          <a:xfrm>
            <a:off x="1755217" y="7789043"/>
            <a:ext cx="1349766" cy="1181045"/>
          </a:xfrm>
          <a:custGeom>
            <a:avLst/>
            <a:gdLst/>
            <a:ahLst/>
            <a:cxnLst/>
            <a:rect l="l" t="t" r="r" b="b"/>
            <a:pathLst>
              <a:path w="1349766" h="1181045">
                <a:moveTo>
                  <a:pt x="0" y="0"/>
                </a:moveTo>
                <a:lnTo>
                  <a:pt x="1349766" y="0"/>
                </a:lnTo>
                <a:lnTo>
                  <a:pt x="1349766" y="1181045"/>
                </a:lnTo>
                <a:lnTo>
                  <a:pt x="0" y="11810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199511" y="4825955"/>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13" name="Freeform 13"/>
          <p:cNvSpPr/>
          <p:nvPr/>
        </p:nvSpPr>
        <p:spPr>
          <a:xfrm>
            <a:off x="5199511" y="7106280"/>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14" name="Freeform 14"/>
          <p:cNvSpPr/>
          <p:nvPr/>
        </p:nvSpPr>
        <p:spPr>
          <a:xfrm>
            <a:off x="4761361" y="9802354"/>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15" name="TextBox 15"/>
          <p:cNvSpPr txBox="1"/>
          <p:nvPr/>
        </p:nvSpPr>
        <p:spPr>
          <a:xfrm>
            <a:off x="802779" y="3991455"/>
            <a:ext cx="3587737" cy="466595"/>
          </a:xfrm>
          <a:prstGeom prst="rect">
            <a:avLst/>
          </a:prstGeom>
        </p:spPr>
        <p:txBody>
          <a:bodyPr lIns="0" tIns="0" rIns="0" bIns="0" rtlCol="0" anchor="t">
            <a:spAutoFit/>
          </a:bodyPr>
          <a:lstStyle/>
          <a:p>
            <a:pPr algn="l">
              <a:lnSpc>
                <a:spcPts val="3948"/>
              </a:lnSpc>
            </a:pPr>
            <a:r>
              <a:rPr lang="en-US" sz="2820" spc="56">
                <a:solidFill>
                  <a:srgbClr val="100F0D"/>
                </a:solidFill>
                <a:latin typeface="Open Sans Light"/>
                <a:ea typeface="Open Sans Light"/>
                <a:cs typeface="Open Sans Light"/>
                <a:sym typeface="Open Sans Light"/>
              </a:rPr>
              <a:t>resiliency &amp; coping</a:t>
            </a:r>
          </a:p>
        </p:txBody>
      </p:sp>
      <p:sp>
        <p:nvSpPr>
          <p:cNvPr id="16" name="TextBox 16"/>
          <p:cNvSpPr txBox="1"/>
          <p:nvPr/>
        </p:nvSpPr>
        <p:spPr>
          <a:xfrm>
            <a:off x="574989" y="6547549"/>
            <a:ext cx="3587737" cy="466645"/>
          </a:xfrm>
          <a:prstGeom prst="rect">
            <a:avLst/>
          </a:prstGeom>
        </p:spPr>
        <p:txBody>
          <a:bodyPr lIns="0" tIns="0" rIns="0" bIns="0" rtlCol="0" anchor="t">
            <a:spAutoFit/>
          </a:bodyPr>
          <a:lstStyle/>
          <a:p>
            <a:pPr algn="ctr">
              <a:lnSpc>
                <a:spcPts val="3948"/>
              </a:lnSpc>
            </a:pPr>
            <a:r>
              <a:rPr lang="en-US" sz="2820" spc="56">
                <a:solidFill>
                  <a:srgbClr val="100F0D"/>
                </a:solidFill>
                <a:latin typeface="Open Sans Light"/>
                <a:ea typeface="Open Sans Light"/>
                <a:cs typeface="Open Sans Light"/>
                <a:sym typeface="Open Sans Light"/>
              </a:rPr>
              <a:t>activity &amp; rest</a:t>
            </a:r>
          </a:p>
        </p:txBody>
      </p:sp>
      <p:sp>
        <p:nvSpPr>
          <p:cNvPr id="17" name="TextBox 17"/>
          <p:cNvSpPr txBox="1"/>
          <p:nvPr/>
        </p:nvSpPr>
        <p:spPr>
          <a:xfrm>
            <a:off x="574989" y="9265654"/>
            <a:ext cx="3587737" cy="466645"/>
          </a:xfrm>
          <a:prstGeom prst="rect">
            <a:avLst/>
          </a:prstGeom>
        </p:spPr>
        <p:txBody>
          <a:bodyPr lIns="0" tIns="0" rIns="0" bIns="0" rtlCol="0" anchor="t">
            <a:spAutoFit/>
          </a:bodyPr>
          <a:lstStyle/>
          <a:p>
            <a:pPr algn="ctr">
              <a:lnSpc>
                <a:spcPts val="3948"/>
              </a:lnSpc>
            </a:pPr>
            <a:r>
              <a:rPr lang="en-US" sz="2820" spc="56">
                <a:solidFill>
                  <a:srgbClr val="100F0D"/>
                </a:solidFill>
                <a:latin typeface="Open Sans Light"/>
                <a:ea typeface="Open Sans Light"/>
                <a:cs typeface="Open Sans Light"/>
                <a:sym typeface="Open Sans Light"/>
              </a:rPr>
              <a:t>pause &amp; reflect</a:t>
            </a:r>
          </a:p>
        </p:txBody>
      </p:sp>
      <p:sp>
        <p:nvSpPr>
          <p:cNvPr id="18" name="TextBox 18"/>
          <p:cNvSpPr txBox="1"/>
          <p:nvPr/>
        </p:nvSpPr>
        <p:spPr>
          <a:xfrm>
            <a:off x="4916937" y="3195851"/>
            <a:ext cx="3587737" cy="957366"/>
          </a:xfrm>
          <a:prstGeom prst="rect">
            <a:avLst/>
          </a:prstGeom>
        </p:spPr>
        <p:txBody>
          <a:bodyPr lIns="0" tIns="0" rIns="0" bIns="0" rtlCol="0" anchor="t">
            <a:spAutoFit/>
          </a:bodyPr>
          <a:lstStyle/>
          <a:p>
            <a:pPr algn="ctr">
              <a:lnSpc>
                <a:spcPts val="3948"/>
              </a:lnSpc>
            </a:pPr>
            <a:r>
              <a:rPr lang="en-US" sz="2820" spc="56">
                <a:solidFill>
                  <a:srgbClr val="100F0D"/>
                </a:solidFill>
                <a:latin typeface="Open Sans Light"/>
                <a:ea typeface="Open Sans Light"/>
                <a:cs typeface="Open Sans Light"/>
                <a:sym typeface="Open Sans Light"/>
              </a:rPr>
              <a:t>Affirmation cards, Gratitude journal </a:t>
            </a:r>
          </a:p>
        </p:txBody>
      </p:sp>
      <p:sp>
        <p:nvSpPr>
          <p:cNvPr id="19" name="TextBox 19"/>
          <p:cNvSpPr txBox="1"/>
          <p:nvPr/>
        </p:nvSpPr>
        <p:spPr>
          <a:xfrm>
            <a:off x="4860788" y="4992387"/>
            <a:ext cx="3587737" cy="1938610"/>
          </a:xfrm>
          <a:prstGeom prst="rect">
            <a:avLst/>
          </a:prstGeom>
        </p:spPr>
        <p:txBody>
          <a:bodyPr lIns="0" tIns="0" rIns="0" bIns="0" rtlCol="0" anchor="t">
            <a:spAutoFit/>
          </a:bodyPr>
          <a:lstStyle/>
          <a:p>
            <a:pPr algn="ctr">
              <a:lnSpc>
                <a:spcPts val="3948"/>
              </a:lnSpc>
            </a:pPr>
            <a:r>
              <a:rPr lang="en-US" sz="2820" spc="56">
                <a:solidFill>
                  <a:srgbClr val="100F0D"/>
                </a:solidFill>
                <a:latin typeface="Open Sans Light"/>
                <a:ea typeface="Open Sans Light"/>
                <a:cs typeface="Open Sans Light"/>
                <a:sym typeface="Open Sans Light"/>
              </a:rPr>
              <a:t>Jump rope, Basketball, Aromatherapy sniffers</a:t>
            </a:r>
          </a:p>
        </p:txBody>
      </p:sp>
      <p:sp>
        <p:nvSpPr>
          <p:cNvPr id="20" name="TextBox 20"/>
          <p:cNvSpPr txBox="1"/>
          <p:nvPr/>
        </p:nvSpPr>
        <p:spPr>
          <a:xfrm>
            <a:off x="4471100" y="7826510"/>
            <a:ext cx="4379716" cy="1938742"/>
          </a:xfrm>
          <a:prstGeom prst="rect">
            <a:avLst/>
          </a:prstGeom>
        </p:spPr>
        <p:txBody>
          <a:bodyPr lIns="0" tIns="0" rIns="0" bIns="0" rtlCol="0" anchor="t">
            <a:spAutoFit/>
          </a:bodyPr>
          <a:lstStyle/>
          <a:p>
            <a:pPr algn="ctr">
              <a:lnSpc>
                <a:spcPts val="3948"/>
              </a:lnSpc>
            </a:pPr>
            <a:r>
              <a:rPr lang="en-US" sz="2820" spc="56">
                <a:solidFill>
                  <a:srgbClr val="100F0D"/>
                </a:solidFill>
                <a:latin typeface="Open Sans Light"/>
                <a:ea typeface="Open Sans Light"/>
                <a:cs typeface="Open Sans Light"/>
                <a:sym typeface="Open Sans Light"/>
              </a:rPr>
              <a:t>Feudtner Coping </a:t>
            </a:r>
          </a:p>
          <a:p>
            <a:pPr algn="ctr">
              <a:lnSpc>
                <a:spcPts val="3948"/>
              </a:lnSpc>
            </a:pPr>
            <a:r>
              <a:rPr lang="en-US" sz="2820" spc="56">
                <a:solidFill>
                  <a:srgbClr val="100F0D"/>
                </a:solidFill>
                <a:latin typeface="Open Sans Light"/>
                <a:ea typeface="Open Sans Light"/>
                <a:cs typeface="Open Sans Light"/>
                <a:sym typeface="Open Sans Light"/>
              </a:rPr>
              <a:t>Kit for Parents, </a:t>
            </a:r>
          </a:p>
          <a:p>
            <a:pPr algn="ctr">
              <a:lnSpc>
                <a:spcPts val="3948"/>
              </a:lnSpc>
            </a:pPr>
            <a:r>
              <a:rPr lang="en-US" sz="2820" spc="56">
                <a:solidFill>
                  <a:srgbClr val="100F0D"/>
                </a:solidFill>
                <a:latin typeface="Open Sans Light"/>
                <a:ea typeface="Open Sans Light"/>
                <a:cs typeface="Open Sans Light"/>
                <a:sym typeface="Open Sans Light"/>
              </a:rPr>
              <a:t>Mindfulness and </a:t>
            </a:r>
          </a:p>
          <a:p>
            <a:pPr algn="ctr">
              <a:lnSpc>
                <a:spcPts val="3948"/>
              </a:lnSpc>
            </a:pPr>
            <a:r>
              <a:rPr lang="en-US" sz="2820" spc="56">
                <a:solidFill>
                  <a:srgbClr val="100F0D"/>
                </a:solidFill>
                <a:latin typeface="Open Sans Light"/>
                <a:ea typeface="Open Sans Light"/>
                <a:cs typeface="Open Sans Light"/>
                <a:sym typeface="Open Sans Light"/>
              </a:rPr>
              <a:t>related books</a:t>
            </a:r>
          </a:p>
        </p:txBody>
      </p:sp>
      <p:sp>
        <p:nvSpPr>
          <p:cNvPr id="21" name="Freeform 21"/>
          <p:cNvSpPr/>
          <p:nvPr/>
        </p:nvSpPr>
        <p:spPr>
          <a:xfrm>
            <a:off x="10770689" y="4707638"/>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22" name="Freeform 22"/>
          <p:cNvSpPr/>
          <p:nvPr/>
        </p:nvSpPr>
        <p:spPr>
          <a:xfrm>
            <a:off x="10770689" y="7395850"/>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23" name="Freeform 23"/>
          <p:cNvSpPr/>
          <p:nvPr/>
        </p:nvSpPr>
        <p:spPr>
          <a:xfrm>
            <a:off x="11339345" y="9781315"/>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24" name="Freeform 24"/>
          <p:cNvSpPr/>
          <p:nvPr/>
        </p:nvSpPr>
        <p:spPr>
          <a:xfrm>
            <a:off x="11477829" y="2517926"/>
            <a:ext cx="1373438" cy="1489923"/>
          </a:xfrm>
          <a:custGeom>
            <a:avLst/>
            <a:gdLst/>
            <a:ahLst/>
            <a:cxnLst/>
            <a:rect l="l" t="t" r="r" b="b"/>
            <a:pathLst>
              <a:path w="1373438" h="1489923">
                <a:moveTo>
                  <a:pt x="0" y="0"/>
                </a:moveTo>
                <a:lnTo>
                  <a:pt x="1373438" y="0"/>
                </a:lnTo>
                <a:lnTo>
                  <a:pt x="1373438" y="1489923"/>
                </a:lnTo>
                <a:lnTo>
                  <a:pt x="0" y="14899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a:off x="11533219" y="5269544"/>
            <a:ext cx="1385230" cy="1385230"/>
          </a:xfrm>
          <a:custGeom>
            <a:avLst/>
            <a:gdLst/>
            <a:ahLst/>
            <a:cxnLst/>
            <a:rect l="l" t="t" r="r" b="b"/>
            <a:pathLst>
              <a:path w="1385230" h="1385230">
                <a:moveTo>
                  <a:pt x="0" y="0"/>
                </a:moveTo>
                <a:lnTo>
                  <a:pt x="1385231" y="0"/>
                </a:lnTo>
                <a:lnTo>
                  <a:pt x="1385231" y="1385230"/>
                </a:lnTo>
                <a:lnTo>
                  <a:pt x="0" y="13852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26"/>
          <p:cNvSpPr/>
          <p:nvPr/>
        </p:nvSpPr>
        <p:spPr>
          <a:xfrm>
            <a:off x="11313593" y="7910948"/>
            <a:ext cx="2150990" cy="959879"/>
          </a:xfrm>
          <a:custGeom>
            <a:avLst/>
            <a:gdLst/>
            <a:ahLst/>
            <a:cxnLst/>
            <a:rect l="l" t="t" r="r" b="b"/>
            <a:pathLst>
              <a:path w="2150990" h="959879">
                <a:moveTo>
                  <a:pt x="0" y="0"/>
                </a:moveTo>
                <a:lnTo>
                  <a:pt x="2150990" y="0"/>
                </a:lnTo>
                <a:lnTo>
                  <a:pt x="2150990" y="959879"/>
                </a:lnTo>
                <a:lnTo>
                  <a:pt x="0" y="9598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7" name="Freeform 27"/>
          <p:cNvSpPr/>
          <p:nvPr/>
        </p:nvSpPr>
        <p:spPr>
          <a:xfrm>
            <a:off x="14470330" y="4781471"/>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28" name="Freeform 28"/>
          <p:cNvSpPr/>
          <p:nvPr/>
        </p:nvSpPr>
        <p:spPr>
          <a:xfrm>
            <a:off x="14470330" y="7469683"/>
            <a:ext cx="2910291" cy="42077"/>
          </a:xfrm>
          <a:custGeom>
            <a:avLst/>
            <a:gdLst/>
            <a:ahLst/>
            <a:cxnLst/>
            <a:rect l="l" t="t" r="r" b="b"/>
            <a:pathLst>
              <a:path w="2910291" h="42077">
                <a:moveTo>
                  <a:pt x="0" y="0"/>
                </a:moveTo>
                <a:lnTo>
                  <a:pt x="2910291" y="0"/>
                </a:lnTo>
                <a:lnTo>
                  <a:pt x="2910291" y="42077"/>
                </a:lnTo>
                <a:lnTo>
                  <a:pt x="0" y="42077"/>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29" name="Freeform 29"/>
          <p:cNvSpPr/>
          <p:nvPr/>
        </p:nvSpPr>
        <p:spPr>
          <a:xfrm>
            <a:off x="16638419" y="7921751"/>
            <a:ext cx="1683060" cy="24334"/>
          </a:xfrm>
          <a:custGeom>
            <a:avLst/>
            <a:gdLst/>
            <a:ahLst/>
            <a:cxnLst/>
            <a:rect l="l" t="t" r="r" b="b"/>
            <a:pathLst>
              <a:path w="1683060" h="24334">
                <a:moveTo>
                  <a:pt x="0" y="0"/>
                </a:moveTo>
                <a:lnTo>
                  <a:pt x="1683060" y="0"/>
                </a:lnTo>
                <a:lnTo>
                  <a:pt x="1683060" y="24333"/>
                </a:lnTo>
                <a:lnTo>
                  <a:pt x="0" y="24333"/>
                </a:lnTo>
                <a:lnTo>
                  <a:pt x="0" y="0"/>
                </a:lnTo>
                <a:close/>
              </a:path>
            </a:pathLst>
          </a:custGeom>
          <a:blipFill>
            <a:blip r:embed="rId3">
              <a:alphaModFix amt="47000"/>
              <a:extLst>
                <a:ext uri="{96DAC541-7B7A-43D3-8B79-37D633B846F1}">
                  <asvg:svgBlip xmlns:asvg="http://schemas.microsoft.com/office/drawing/2016/SVG/main" r:embed="rId4"/>
                </a:ext>
              </a:extLst>
            </a:blip>
            <a:stretch>
              <a:fillRect t="-3408293" b="-3408293"/>
            </a:stretch>
          </a:blipFill>
        </p:spPr>
        <p:txBody>
          <a:bodyPr/>
          <a:lstStyle/>
          <a:p>
            <a:endParaRPr lang="en-US"/>
          </a:p>
        </p:txBody>
      </p:sp>
      <p:sp>
        <p:nvSpPr>
          <p:cNvPr id="30" name="TextBox 30"/>
          <p:cNvSpPr txBox="1"/>
          <p:nvPr/>
        </p:nvSpPr>
        <p:spPr>
          <a:xfrm>
            <a:off x="10431966" y="4069921"/>
            <a:ext cx="3587737" cy="466645"/>
          </a:xfrm>
          <a:prstGeom prst="rect">
            <a:avLst/>
          </a:prstGeom>
        </p:spPr>
        <p:txBody>
          <a:bodyPr lIns="0" tIns="0" rIns="0" bIns="0" rtlCol="0" anchor="t">
            <a:spAutoFit/>
          </a:bodyPr>
          <a:lstStyle/>
          <a:p>
            <a:pPr algn="ctr">
              <a:lnSpc>
                <a:spcPts val="3948"/>
              </a:lnSpc>
            </a:pPr>
            <a:r>
              <a:rPr lang="en-US" sz="2820" spc="56">
                <a:solidFill>
                  <a:srgbClr val="100F0D"/>
                </a:solidFill>
                <a:latin typeface="Open Sans Light"/>
                <a:ea typeface="Open Sans Light"/>
                <a:cs typeface="Open Sans Light"/>
                <a:sym typeface="Open Sans Light"/>
              </a:rPr>
              <a:t>caring touch</a:t>
            </a:r>
          </a:p>
        </p:txBody>
      </p:sp>
      <p:sp>
        <p:nvSpPr>
          <p:cNvPr id="31" name="TextBox 31"/>
          <p:cNvSpPr txBox="1"/>
          <p:nvPr/>
        </p:nvSpPr>
        <p:spPr>
          <a:xfrm>
            <a:off x="10493253" y="6712289"/>
            <a:ext cx="3587737" cy="466645"/>
          </a:xfrm>
          <a:prstGeom prst="rect">
            <a:avLst/>
          </a:prstGeom>
        </p:spPr>
        <p:txBody>
          <a:bodyPr lIns="0" tIns="0" rIns="0" bIns="0" rtlCol="0" anchor="t">
            <a:spAutoFit/>
          </a:bodyPr>
          <a:lstStyle/>
          <a:p>
            <a:pPr algn="ctr">
              <a:lnSpc>
                <a:spcPts val="3948"/>
              </a:lnSpc>
            </a:pPr>
            <a:r>
              <a:rPr lang="en-US" sz="2820" spc="56">
                <a:solidFill>
                  <a:srgbClr val="100F0D"/>
                </a:solidFill>
                <a:latin typeface="Open Sans Light"/>
                <a:ea typeface="Open Sans Light"/>
                <a:cs typeface="Open Sans Light"/>
                <a:sym typeface="Open Sans Light"/>
              </a:rPr>
              <a:t>healthy eating</a:t>
            </a:r>
          </a:p>
        </p:txBody>
      </p:sp>
      <p:sp>
        <p:nvSpPr>
          <p:cNvPr id="32" name="TextBox 32"/>
          <p:cNvSpPr txBox="1"/>
          <p:nvPr/>
        </p:nvSpPr>
        <p:spPr>
          <a:xfrm>
            <a:off x="10598393" y="9138624"/>
            <a:ext cx="3587737" cy="466645"/>
          </a:xfrm>
          <a:prstGeom prst="rect">
            <a:avLst/>
          </a:prstGeom>
        </p:spPr>
        <p:txBody>
          <a:bodyPr lIns="0" tIns="0" rIns="0" bIns="0" rtlCol="0" anchor="t">
            <a:spAutoFit/>
          </a:bodyPr>
          <a:lstStyle/>
          <a:p>
            <a:pPr algn="ctr">
              <a:lnSpc>
                <a:spcPts val="3948"/>
              </a:lnSpc>
            </a:pPr>
            <a:r>
              <a:rPr lang="en-US" sz="2820" spc="56">
                <a:solidFill>
                  <a:srgbClr val="100F0D"/>
                </a:solidFill>
                <a:latin typeface="Open Sans Light"/>
                <a:ea typeface="Open Sans Light"/>
                <a:cs typeface="Open Sans Light"/>
                <a:sym typeface="Open Sans Light"/>
              </a:rPr>
              <a:t>mindful movement</a:t>
            </a:r>
          </a:p>
        </p:txBody>
      </p:sp>
      <p:sp>
        <p:nvSpPr>
          <p:cNvPr id="33" name="TextBox 33"/>
          <p:cNvSpPr txBox="1"/>
          <p:nvPr/>
        </p:nvSpPr>
        <p:spPr>
          <a:xfrm>
            <a:off x="14236747" y="5040750"/>
            <a:ext cx="3587737" cy="2078617"/>
          </a:xfrm>
          <a:prstGeom prst="rect">
            <a:avLst/>
          </a:prstGeom>
        </p:spPr>
        <p:txBody>
          <a:bodyPr lIns="0" tIns="0" rIns="0" bIns="0" rtlCol="0" anchor="t">
            <a:spAutoFit/>
          </a:bodyPr>
          <a:lstStyle/>
          <a:p>
            <a:pPr algn="ctr">
              <a:lnSpc>
                <a:spcPts val="3433"/>
              </a:lnSpc>
            </a:pPr>
            <a:r>
              <a:rPr lang="en-US" sz="2452" spc="49">
                <a:solidFill>
                  <a:srgbClr val="100F0D"/>
                </a:solidFill>
                <a:latin typeface="Open Sans Light"/>
                <a:ea typeface="Open Sans Light"/>
                <a:cs typeface="Open Sans Light"/>
                <a:sym typeface="Open Sans Light"/>
              </a:rPr>
              <a:t>Kid-friendly knife, cutting board, Anti- Inflammatory Cookbook, Food ingredients delivered to home</a:t>
            </a:r>
          </a:p>
        </p:txBody>
      </p:sp>
      <p:sp>
        <p:nvSpPr>
          <p:cNvPr id="34" name="TextBox 34"/>
          <p:cNvSpPr txBox="1"/>
          <p:nvPr/>
        </p:nvSpPr>
        <p:spPr>
          <a:xfrm>
            <a:off x="14131607" y="8142644"/>
            <a:ext cx="3587737" cy="957300"/>
          </a:xfrm>
          <a:prstGeom prst="rect">
            <a:avLst/>
          </a:prstGeom>
        </p:spPr>
        <p:txBody>
          <a:bodyPr lIns="0" tIns="0" rIns="0" bIns="0" rtlCol="0" anchor="t">
            <a:spAutoFit/>
          </a:bodyPr>
          <a:lstStyle/>
          <a:p>
            <a:pPr algn="ctr">
              <a:lnSpc>
                <a:spcPts val="3948"/>
              </a:lnSpc>
            </a:pPr>
            <a:r>
              <a:rPr lang="en-US" sz="2820" spc="56">
                <a:solidFill>
                  <a:srgbClr val="100F0D"/>
                </a:solidFill>
                <a:latin typeface="Open Sans Light"/>
                <a:ea typeface="Open Sans Light"/>
                <a:cs typeface="Open Sans Light"/>
                <a:sym typeface="Open Sans Light"/>
              </a:rPr>
              <a:t>Yoga mat, </a:t>
            </a:r>
          </a:p>
          <a:p>
            <a:pPr algn="ctr">
              <a:lnSpc>
                <a:spcPts val="3948"/>
              </a:lnSpc>
            </a:pPr>
            <a:r>
              <a:rPr lang="en-US" sz="2820" spc="56">
                <a:solidFill>
                  <a:srgbClr val="100F0D"/>
                </a:solidFill>
                <a:latin typeface="Open Sans Light"/>
                <a:ea typeface="Open Sans Light"/>
                <a:cs typeface="Open Sans Light"/>
                <a:sym typeface="Open Sans Light"/>
              </a:rPr>
              <a:t>Fitness tracker</a:t>
            </a:r>
          </a:p>
        </p:txBody>
      </p:sp>
      <p:sp>
        <p:nvSpPr>
          <p:cNvPr id="35" name="TextBox 35"/>
          <p:cNvSpPr txBox="1"/>
          <p:nvPr/>
        </p:nvSpPr>
        <p:spPr>
          <a:xfrm>
            <a:off x="14131607" y="3396877"/>
            <a:ext cx="3587737" cy="466645"/>
          </a:xfrm>
          <a:prstGeom prst="rect">
            <a:avLst/>
          </a:prstGeom>
        </p:spPr>
        <p:txBody>
          <a:bodyPr lIns="0" tIns="0" rIns="0" bIns="0" rtlCol="0" anchor="t">
            <a:spAutoFit/>
          </a:bodyPr>
          <a:lstStyle/>
          <a:p>
            <a:pPr algn="ctr">
              <a:lnSpc>
                <a:spcPts val="3948"/>
              </a:lnSpc>
            </a:pPr>
            <a:r>
              <a:rPr lang="en-US" sz="2820" spc="56">
                <a:solidFill>
                  <a:srgbClr val="100F0D"/>
                </a:solidFill>
                <a:latin typeface="Open Sans Light"/>
                <a:ea typeface="Open Sans Light"/>
                <a:cs typeface="Open Sans Light"/>
                <a:sym typeface="Open Sans Light"/>
              </a:rPr>
              <a:t>Coconut oil</a:t>
            </a:r>
          </a:p>
        </p:txBody>
      </p:sp>
      <p:sp>
        <p:nvSpPr>
          <p:cNvPr id="36" name="TextBox 36"/>
          <p:cNvSpPr txBox="1"/>
          <p:nvPr/>
        </p:nvSpPr>
        <p:spPr>
          <a:xfrm>
            <a:off x="803112" y="320437"/>
            <a:ext cx="11360591" cy="1146161"/>
          </a:xfrm>
          <a:prstGeom prst="rect">
            <a:avLst/>
          </a:prstGeom>
        </p:spPr>
        <p:txBody>
          <a:bodyPr lIns="0" tIns="0" rIns="0" bIns="0" rtlCol="0" anchor="t">
            <a:spAutoFit/>
          </a:bodyPr>
          <a:lstStyle/>
          <a:p>
            <a:pPr marL="0" lvl="0" indent="0" algn="just">
              <a:lnSpc>
                <a:spcPts val="7696"/>
              </a:lnSpc>
              <a:spcBef>
                <a:spcPct val="0"/>
              </a:spcBef>
            </a:pPr>
            <a:r>
              <a:rPr lang="en-US" sz="6996" u="none" strike="noStrike">
                <a:solidFill>
                  <a:srgbClr val="FFFFFF"/>
                </a:solidFill>
                <a:latin typeface="Rubrik"/>
                <a:ea typeface="Rubrik"/>
                <a:cs typeface="Rubrik"/>
                <a:sym typeface="Rubrik"/>
              </a:rPr>
              <a:t>PROGRAM DEVELOPMENT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1861</Words>
  <Application>Microsoft Office PowerPoint</Application>
  <PresentationFormat>Custom</PresentationFormat>
  <Paragraphs>271</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Rubrik Bold</vt:lpstr>
      <vt:lpstr>IBM Plex Sans</vt:lpstr>
      <vt:lpstr>Calibri</vt:lpstr>
      <vt:lpstr>Rubrik</vt:lpstr>
      <vt:lpstr>Montserrat Bold</vt:lpstr>
      <vt:lpstr>Open Sans Light</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Congress Presentation</dc:title>
  <cp:lastModifiedBy>Miccio, Robin</cp:lastModifiedBy>
  <cp:revision>1</cp:revision>
  <dcterms:created xsi:type="dcterms:W3CDTF">2006-08-16T00:00:00Z</dcterms:created>
  <dcterms:modified xsi:type="dcterms:W3CDTF">2025-02-27T19:28:50Z</dcterms:modified>
  <dc:identifier>DAGcYqyUzcE</dc:identifier>
</cp:coreProperties>
</file>